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sldIdLst>
    <p:sldId id="259" r:id="rId2"/>
    <p:sldId id="289" r:id="rId3"/>
    <p:sldId id="290" r:id="rId4"/>
    <p:sldId id="312" r:id="rId5"/>
    <p:sldId id="291" r:id="rId6"/>
    <p:sldId id="313" r:id="rId7"/>
    <p:sldId id="292" r:id="rId8"/>
    <p:sldId id="295" r:id="rId9"/>
    <p:sldId id="306" r:id="rId10"/>
    <p:sldId id="307" r:id="rId11"/>
    <p:sldId id="288" r:id="rId12"/>
    <p:sldId id="260" r:id="rId13"/>
    <p:sldId id="301" r:id="rId14"/>
    <p:sldId id="303" r:id="rId15"/>
    <p:sldId id="267" r:id="rId16"/>
    <p:sldId id="262" r:id="rId17"/>
    <p:sldId id="309" r:id="rId18"/>
    <p:sldId id="310" r:id="rId19"/>
    <p:sldId id="311" r:id="rId20"/>
    <p:sldId id="263" r:id="rId21"/>
    <p:sldId id="282" r:id="rId22"/>
    <p:sldId id="30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9"/>
    <a:srgbClr val="918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31" autoAdjust="0"/>
    <p:restoredTop sz="94660"/>
  </p:normalViewPr>
  <p:slideViewPr>
    <p:cSldViewPr snapToGrid="0">
      <p:cViewPr varScale="1">
        <p:scale>
          <a:sx n="87" d="100"/>
          <a:sy n="87" d="100"/>
        </p:scale>
        <p:origin x="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8585615-407E-46D6-92F9-685FC86334BC}" type="datetimeFigureOut">
              <a:rPr lang="es-MX" smtClean="0"/>
              <a:t>25/11/22</a:t>
            </a:fld>
            <a:endParaRPr lang="es-MX"/>
          </a:p>
        </p:txBody>
      </p:sp>
      <p:sp>
        <p:nvSpPr>
          <p:cNvPr id="5" name="Footer Placeholder 4"/>
          <p:cNvSpPr>
            <a:spLocks noGrp="1"/>
          </p:cNvSpPr>
          <p:nvPr>
            <p:ph type="ftr" sz="quarter" idx="11"/>
          </p:nvPr>
        </p:nvSpPr>
        <p:spPr>
          <a:xfrm>
            <a:off x="2416500" y="329307"/>
            <a:ext cx="4973915" cy="309201"/>
          </a:xfrm>
        </p:spPr>
        <p:txBody>
          <a:bodyPr/>
          <a:lstStyle/>
          <a:p>
            <a:endParaRPr lang="es-MX"/>
          </a:p>
        </p:txBody>
      </p:sp>
      <p:sp>
        <p:nvSpPr>
          <p:cNvPr id="6" name="Slide Number Placeholder 5"/>
          <p:cNvSpPr>
            <a:spLocks noGrp="1"/>
          </p:cNvSpPr>
          <p:nvPr>
            <p:ph type="sldNum" sz="quarter" idx="12"/>
          </p:nvPr>
        </p:nvSpPr>
        <p:spPr>
          <a:xfrm>
            <a:off x="1437664" y="798973"/>
            <a:ext cx="811019" cy="503578"/>
          </a:xfrm>
        </p:spPr>
        <p:txBody>
          <a:bodyPr/>
          <a:lstStyle/>
          <a:p>
            <a:fld id="{33DD1BE3-66D7-40CD-9A28-89CF104860D9}" type="slidenum">
              <a:rPr lang="es-MX" smtClean="0"/>
              <a:t>‹Nº›</a:t>
            </a:fld>
            <a:endParaRPr lang="es-MX"/>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716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585615-407E-46D6-92F9-685FC86334BC}" type="datetimeFigureOut">
              <a:rPr lang="es-MX" smtClean="0"/>
              <a:t>25/11/22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DD1BE3-66D7-40CD-9A28-89CF104860D9}" type="slidenum">
              <a:rPr lang="es-MX" smtClean="0"/>
              <a:t>‹Nº›</a:t>
            </a:fld>
            <a:endParaRPr lang="es-MX"/>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042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585615-407E-46D6-92F9-685FC86334BC}" type="datetimeFigureOut">
              <a:rPr lang="es-MX" smtClean="0"/>
              <a:t>25/11/22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DD1BE3-66D7-40CD-9A28-89CF104860D9}" type="slidenum">
              <a:rPr lang="es-MX" smtClean="0"/>
              <a:t>‹Nº›</a:t>
            </a:fld>
            <a:endParaRPr lang="es-MX"/>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9679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585615-407E-46D6-92F9-685FC86334BC}" type="datetimeFigureOut">
              <a:rPr lang="es-MX" smtClean="0"/>
              <a:t>25/11/22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DD1BE3-66D7-40CD-9A28-89CF104860D9}" type="slidenum">
              <a:rPr lang="es-MX" smtClean="0"/>
              <a:t>‹Nº›</a:t>
            </a:fld>
            <a:endParaRPr lang="es-MX"/>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2853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8585615-407E-46D6-92F9-685FC86334BC}" type="datetimeFigureOut">
              <a:rPr lang="es-MX" smtClean="0"/>
              <a:t>25/11/22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DD1BE3-66D7-40CD-9A28-89CF104860D9}" type="slidenum">
              <a:rPr lang="es-MX" smtClean="0"/>
              <a:t>‹Nº›</a:t>
            </a:fld>
            <a:endParaRPr lang="es-MX"/>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049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8585615-407E-46D6-92F9-685FC86334BC}" type="datetimeFigureOut">
              <a:rPr lang="es-MX" smtClean="0"/>
              <a:t>25/11/22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DD1BE3-66D7-40CD-9A28-89CF104860D9}" type="slidenum">
              <a:rPr lang="es-MX" smtClean="0"/>
              <a:t>‹Nº›</a:t>
            </a:fld>
            <a:endParaRPr lang="es-MX"/>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841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8585615-407E-46D6-92F9-685FC86334BC}" type="datetimeFigureOut">
              <a:rPr lang="es-MX" smtClean="0"/>
              <a:t>25/11/22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3DD1BE3-66D7-40CD-9A28-89CF104860D9}" type="slidenum">
              <a:rPr lang="es-MX" smtClean="0"/>
              <a:t>‹Nº›</a:t>
            </a:fld>
            <a:endParaRPr lang="es-MX"/>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540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8585615-407E-46D6-92F9-685FC86334BC}" type="datetimeFigureOut">
              <a:rPr lang="es-MX" smtClean="0"/>
              <a:t>25/11/22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3DD1BE3-66D7-40CD-9A28-89CF104860D9}" type="slidenum">
              <a:rPr lang="es-MX" smtClean="0"/>
              <a:t>‹Nº›</a:t>
            </a:fld>
            <a:endParaRPr lang="es-MX"/>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42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85615-407E-46D6-92F9-685FC86334BC}" type="datetimeFigureOut">
              <a:rPr lang="es-MX" smtClean="0"/>
              <a:t>25/11/22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3DD1BE3-66D7-40CD-9A28-89CF104860D9}" type="slidenum">
              <a:rPr lang="es-MX" smtClean="0"/>
              <a:t>‹Nº›</a:t>
            </a:fld>
            <a:endParaRPr lang="es-MX"/>
          </a:p>
        </p:txBody>
      </p:sp>
    </p:spTree>
    <p:extLst>
      <p:ext uri="{BB962C8B-B14F-4D97-AF65-F5344CB8AC3E}">
        <p14:creationId xmlns:p14="http://schemas.microsoft.com/office/powerpoint/2010/main" val="165056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8585615-407E-46D6-92F9-685FC86334BC}" type="datetimeFigureOut">
              <a:rPr lang="es-MX" smtClean="0"/>
              <a:t>25/11/22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DD1BE3-66D7-40CD-9A28-89CF104860D9}" type="slidenum">
              <a:rPr lang="es-MX" smtClean="0"/>
              <a:t>‹Nº›</a:t>
            </a:fld>
            <a:endParaRPr lang="es-MX"/>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51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8585615-407E-46D6-92F9-685FC86334BC}" type="datetimeFigureOut">
              <a:rPr lang="es-MX" smtClean="0"/>
              <a:t>25/11/22</a:t>
            </a:fld>
            <a:endParaRPr lang="es-MX"/>
          </a:p>
        </p:txBody>
      </p:sp>
      <p:sp>
        <p:nvSpPr>
          <p:cNvPr id="6" name="Footer Placeholder 5"/>
          <p:cNvSpPr>
            <a:spLocks noGrp="1"/>
          </p:cNvSpPr>
          <p:nvPr>
            <p:ph type="ftr" sz="quarter" idx="11"/>
          </p:nvPr>
        </p:nvSpPr>
        <p:spPr>
          <a:xfrm>
            <a:off x="1447382" y="318640"/>
            <a:ext cx="5541004" cy="320931"/>
          </a:xfrm>
        </p:spPr>
        <p:txBody>
          <a:bodyPr/>
          <a:lstStyle/>
          <a:p>
            <a:endParaRPr lang="es-MX"/>
          </a:p>
        </p:txBody>
      </p:sp>
      <p:sp>
        <p:nvSpPr>
          <p:cNvPr id="7" name="Slide Number Placeholder 6"/>
          <p:cNvSpPr>
            <a:spLocks noGrp="1"/>
          </p:cNvSpPr>
          <p:nvPr>
            <p:ph type="sldNum" sz="quarter" idx="12"/>
          </p:nvPr>
        </p:nvSpPr>
        <p:spPr/>
        <p:txBody>
          <a:bodyPr/>
          <a:lstStyle/>
          <a:p>
            <a:fld id="{33DD1BE3-66D7-40CD-9A28-89CF104860D9}" type="slidenum">
              <a:rPr lang="es-MX" smtClean="0"/>
              <a:t>‹Nº›</a:t>
            </a:fld>
            <a:endParaRPr lang="es-MX"/>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751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8585615-407E-46D6-92F9-685FC86334BC}" type="datetimeFigureOut">
              <a:rPr lang="es-MX" smtClean="0"/>
              <a:t>25/11/22</a:t>
            </a:fld>
            <a:endParaRPr lang="es-MX"/>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3DD1BE3-66D7-40CD-9A28-89CF104860D9}" type="slidenum">
              <a:rPr lang="es-MX" smtClean="0"/>
              <a:t>‹Nº›</a:t>
            </a:fld>
            <a:endParaRPr lang="es-MX"/>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4637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701E7-831E-6640-8DEA-8EE6D7994F6C}"/>
              </a:ext>
            </a:extLst>
          </p:cNvPr>
          <p:cNvSpPr>
            <a:spLocks noGrp="1"/>
          </p:cNvSpPr>
          <p:nvPr>
            <p:ph type="title"/>
          </p:nvPr>
        </p:nvSpPr>
        <p:spPr>
          <a:xfrm>
            <a:off x="744071" y="2920067"/>
            <a:ext cx="10515600" cy="840403"/>
          </a:xfrm>
        </p:spPr>
        <p:txBody>
          <a:bodyPr>
            <a:normAutofit fontScale="90000"/>
          </a:bodyPr>
          <a:lstStyle/>
          <a:p>
            <a:pPr algn="ctr"/>
            <a:r>
              <a:rPr lang="es-MX" sz="6000" dirty="0"/>
              <a:t>Apertura a las instituciones de justicia</a:t>
            </a:r>
            <a:br>
              <a:rPr lang="es-MX" sz="6000" dirty="0"/>
            </a:br>
            <a:endParaRPr lang="es-MX" sz="6000" dirty="0"/>
          </a:p>
        </p:txBody>
      </p:sp>
      <p:sp>
        <p:nvSpPr>
          <p:cNvPr id="3" name="CuadroTexto 2">
            <a:extLst>
              <a:ext uri="{FF2B5EF4-FFF2-40B4-BE49-F238E27FC236}">
                <a16:creationId xmlns:a16="http://schemas.microsoft.com/office/drawing/2014/main" id="{DCA4E718-EA10-9594-3DA7-1D5D6C8B5C9C}"/>
              </a:ext>
            </a:extLst>
          </p:cNvPr>
          <p:cNvSpPr txBox="1"/>
          <p:nvPr/>
        </p:nvSpPr>
        <p:spPr>
          <a:xfrm>
            <a:off x="3158470" y="4793311"/>
            <a:ext cx="5262731" cy="400110"/>
          </a:xfrm>
          <a:prstGeom prst="rect">
            <a:avLst/>
          </a:prstGeom>
          <a:noFill/>
        </p:spPr>
        <p:txBody>
          <a:bodyPr wrap="square" rtlCol="0">
            <a:spAutoFit/>
          </a:bodyPr>
          <a:lstStyle/>
          <a:p>
            <a:pPr algn="ctr"/>
            <a:r>
              <a:rPr lang="es-MX" sz="2000" dirty="0"/>
              <a:t>Noviembre 2022: un proceso de investigación</a:t>
            </a:r>
          </a:p>
        </p:txBody>
      </p:sp>
      <p:pic>
        <p:nvPicPr>
          <p:cNvPr id="4" name="Picture 7">
            <a:extLst>
              <a:ext uri="{FF2B5EF4-FFF2-40B4-BE49-F238E27FC236}">
                <a16:creationId xmlns:a16="http://schemas.microsoft.com/office/drawing/2014/main" id="{95BB19F0-2638-254F-9632-7B7F87915ECE}"/>
              </a:ext>
            </a:extLst>
          </p:cNvPr>
          <p:cNvPicPr>
            <a:picLocks noChangeAspect="1"/>
          </p:cNvPicPr>
          <p:nvPr/>
        </p:nvPicPr>
        <p:blipFill>
          <a:blip r:embed="rId2"/>
          <a:srcRect l="10995" r="10995"/>
          <a:stretch>
            <a:fillRect/>
          </a:stretch>
        </p:blipFill>
        <p:spPr>
          <a:xfrm>
            <a:off x="0" y="91585"/>
            <a:ext cx="2173357" cy="1725628"/>
          </a:xfrm>
          <a:prstGeom prst="rect">
            <a:avLst/>
          </a:prstGeom>
        </p:spPr>
      </p:pic>
    </p:spTree>
    <p:extLst>
      <p:ext uri="{BB962C8B-B14F-4D97-AF65-F5344CB8AC3E}">
        <p14:creationId xmlns:p14="http://schemas.microsoft.com/office/powerpoint/2010/main" val="242892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7A24C-D928-1B54-AE95-B61122C75DE6}"/>
              </a:ext>
            </a:extLst>
          </p:cNvPr>
          <p:cNvSpPr>
            <a:spLocks noGrp="1"/>
          </p:cNvSpPr>
          <p:nvPr>
            <p:ph type="title"/>
          </p:nvPr>
        </p:nvSpPr>
        <p:spPr/>
        <p:txBody>
          <a:bodyPr/>
          <a:lstStyle/>
          <a:p>
            <a:r>
              <a:rPr lang="es-MX" dirty="0"/>
              <a:t>los Principios de París </a:t>
            </a:r>
          </a:p>
        </p:txBody>
      </p:sp>
      <p:sp>
        <p:nvSpPr>
          <p:cNvPr id="3" name="Marcador de contenido 2">
            <a:extLst>
              <a:ext uri="{FF2B5EF4-FFF2-40B4-BE49-F238E27FC236}">
                <a16:creationId xmlns:a16="http://schemas.microsoft.com/office/drawing/2014/main" id="{22691CB6-CD1D-DE17-7556-159ECD976696}"/>
              </a:ext>
            </a:extLst>
          </p:cNvPr>
          <p:cNvSpPr>
            <a:spLocks noGrp="1"/>
          </p:cNvSpPr>
          <p:nvPr>
            <p:ph idx="1"/>
          </p:nvPr>
        </p:nvSpPr>
        <p:spPr>
          <a:xfrm>
            <a:off x="589935" y="1853754"/>
            <a:ext cx="10464919" cy="4311072"/>
          </a:xfrm>
        </p:spPr>
        <p:txBody>
          <a:bodyPr>
            <a:normAutofit/>
          </a:bodyPr>
          <a:lstStyle/>
          <a:p>
            <a:pPr algn="just"/>
            <a:r>
              <a:rPr lang="es-MX" sz="1800" dirty="0">
                <a:effectLst/>
                <a:ea typeface="Calibri" panose="020F0502020204030204" pitchFamily="34" charset="0"/>
              </a:rPr>
              <a:t>La clasificación incluyó a las instituciones enfocadas a la defensa de derechos humanos, propuesta en los </a:t>
            </a:r>
            <a:r>
              <a:rPr lang="es-MX" sz="1800" b="1" i="1" dirty="0">
                <a:effectLst/>
                <a:ea typeface="Calibri" panose="020F0502020204030204" pitchFamily="34" charset="0"/>
              </a:rPr>
              <a:t>Principios de París</a:t>
            </a:r>
            <a:r>
              <a:rPr lang="es-MX" sz="1800" dirty="0">
                <a:effectLst/>
                <a:ea typeface="Calibri" panose="020F0502020204030204" pitchFamily="34" charset="0"/>
              </a:rPr>
              <a:t>, elaborados en el primer Taller Internacional de Instituciones Nacionales de los Derechos Humanos, efectuada en octubre de 1991 y adoptados por la Asamblea General de las Naciones Unidas en 1993. </a:t>
            </a:r>
            <a:endParaRPr lang="es-MX" dirty="0">
              <a:ea typeface="Calibri" panose="020F0502020204030204" pitchFamily="34" charset="0"/>
            </a:endParaRPr>
          </a:p>
          <a:p>
            <a:pPr algn="just"/>
            <a:r>
              <a:rPr lang="es-MX" sz="1800" dirty="0">
                <a:effectLst/>
                <a:ea typeface="Calibri" panose="020F0502020204030204" pitchFamily="34" charset="0"/>
              </a:rPr>
              <a:t>Las recomendaciones incluyen:</a:t>
            </a:r>
          </a:p>
          <a:p>
            <a:pPr lvl="1" algn="just"/>
            <a:r>
              <a:rPr lang="es-MX" dirty="0">
                <a:ea typeface="Calibri" panose="020F0502020204030204" pitchFamily="34" charset="0"/>
              </a:rPr>
              <a:t>L</a:t>
            </a:r>
            <a:r>
              <a:rPr lang="es-MX" dirty="0">
                <a:effectLst/>
                <a:ea typeface="Calibri" panose="020F0502020204030204" pitchFamily="34" charset="0"/>
              </a:rPr>
              <a:t>a función y composición de las instituciones nacionales de derechos humanos y los estándares internacionales que las guían.</a:t>
            </a:r>
          </a:p>
          <a:p>
            <a:pPr lvl="1" algn="just"/>
            <a:r>
              <a:rPr lang="es-MX" dirty="0">
                <a:ea typeface="Calibri" panose="020F0502020204030204" pitchFamily="34" charset="0"/>
              </a:rPr>
              <a:t>P</a:t>
            </a:r>
            <a:r>
              <a:rPr lang="es-MX" dirty="0">
                <a:effectLst/>
                <a:ea typeface="Calibri" panose="020F0502020204030204" pitchFamily="34" charset="0"/>
              </a:rPr>
              <a:t>recisan la competencia de las instituciones nacionales para promover y proteger los derechos humanos.</a:t>
            </a:r>
          </a:p>
          <a:p>
            <a:pPr lvl="1" algn="just"/>
            <a:r>
              <a:rPr lang="es-MX" dirty="0">
                <a:effectLst/>
                <a:ea typeface="Calibri" panose="020F0502020204030204" pitchFamily="34" charset="0"/>
              </a:rPr>
              <a:t> Prevén la necesidad de contar con un mandato amplio y su inclusión expresa en el texto constitucional, en el que se establece su competencia y organización</a:t>
            </a:r>
            <a:r>
              <a:rPr lang="es-MX" dirty="0">
                <a:effectLst/>
                <a:latin typeface="Calibri" panose="020F0502020204030204" pitchFamily="34" charset="0"/>
                <a:ea typeface="Calibri" panose="020F0502020204030204" pitchFamily="34" charset="0"/>
              </a:rPr>
              <a:t>. </a:t>
            </a:r>
            <a:endParaRPr lang="es-MX" dirty="0"/>
          </a:p>
        </p:txBody>
      </p:sp>
      <p:pic>
        <p:nvPicPr>
          <p:cNvPr id="4" name="Imagen 3">
            <a:extLst>
              <a:ext uri="{FF2B5EF4-FFF2-40B4-BE49-F238E27FC236}">
                <a16:creationId xmlns:a16="http://schemas.microsoft.com/office/drawing/2014/main" id="{7802BBFF-68CA-A340-9D0D-6387ADE35764}"/>
              </a:ext>
            </a:extLst>
          </p:cNvPr>
          <p:cNvPicPr>
            <a:picLocks noChangeAspect="1"/>
          </p:cNvPicPr>
          <p:nvPr/>
        </p:nvPicPr>
        <p:blipFill>
          <a:blip r:embed="rId2"/>
          <a:stretch>
            <a:fillRect/>
          </a:stretch>
        </p:blipFill>
        <p:spPr>
          <a:xfrm>
            <a:off x="8871178" y="239808"/>
            <a:ext cx="2048097" cy="1482974"/>
          </a:xfrm>
          <a:prstGeom prst="rect">
            <a:avLst/>
          </a:prstGeom>
        </p:spPr>
      </p:pic>
    </p:spTree>
    <p:extLst>
      <p:ext uri="{BB962C8B-B14F-4D97-AF65-F5344CB8AC3E}">
        <p14:creationId xmlns:p14="http://schemas.microsoft.com/office/powerpoint/2010/main" val="145391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701E7-831E-6640-8DEA-8EE6D7994F6C}"/>
              </a:ext>
            </a:extLst>
          </p:cNvPr>
          <p:cNvSpPr>
            <a:spLocks noGrp="1"/>
          </p:cNvSpPr>
          <p:nvPr>
            <p:ph type="title"/>
          </p:nvPr>
        </p:nvSpPr>
        <p:spPr>
          <a:xfrm>
            <a:off x="744071" y="2920067"/>
            <a:ext cx="10515600" cy="1325563"/>
          </a:xfrm>
        </p:spPr>
        <p:txBody>
          <a:bodyPr>
            <a:normAutofit fontScale="90000"/>
          </a:bodyPr>
          <a:lstStyle/>
          <a:p>
            <a:r>
              <a:rPr lang="es-MX" sz="6000" dirty="0"/>
              <a:t>Recolección de Información</a:t>
            </a:r>
          </a:p>
        </p:txBody>
      </p:sp>
      <p:pic>
        <p:nvPicPr>
          <p:cNvPr id="3" name="Imagen 2">
            <a:extLst>
              <a:ext uri="{FF2B5EF4-FFF2-40B4-BE49-F238E27FC236}">
                <a16:creationId xmlns:a16="http://schemas.microsoft.com/office/drawing/2014/main" id="{B10285C7-A1E8-204C-87EE-BBC027C5FD8A}"/>
              </a:ext>
            </a:extLst>
          </p:cNvPr>
          <p:cNvPicPr>
            <a:picLocks noChangeAspect="1"/>
          </p:cNvPicPr>
          <p:nvPr/>
        </p:nvPicPr>
        <p:blipFill>
          <a:blip r:embed="rId2"/>
          <a:stretch>
            <a:fillRect/>
          </a:stretch>
        </p:blipFill>
        <p:spPr>
          <a:xfrm>
            <a:off x="7639806" y="2321682"/>
            <a:ext cx="2755900" cy="2946400"/>
          </a:xfrm>
          <a:prstGeom prst="rect">
            <a:avLst/>
          </a:prstGeom>
        </p:spPr>
      </p:pic>
    </p:spTree>
    <p:extLst>
      <p:ext uri="{BB962C8B-B14F-4D97-AF65-F5344CB8AC3E}">
        <p14:creationId xmlns:p14="http://schemas.microsoft.com/office/powerpoint/2010/main" val="268314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8C94D3-E3BC-3F1D-8F2D-C29A2781FDEF}"/>
              </a:ext>
            </a:extLst>
          </p:cNvPr>
          <p:cNvSpPr>
            <a:spLocks noGrp="1"/>
          </p:cNvSpPr>
          <p:nvPr>
            <p:ph type="title"/>
          </p:nvPr>
        </p:nvSpPr>
        <p:spPr/>
        <p:txBody>
          <a:bodyPr/>
          <a:lstStyle/>
          <a:p>
            <a:r>
              <a:rPr lang="es-MX" b="1" dirty="0"/>
              <a:t>Ejercicio de Pilotaje</a:t>
            </a:r>
          </a:p>
        </p:txBody>
      </p:sp>
      <p:sp>
        <p:nvSpPr>
          <p:cNvPr id="5" name="Marcador de texto 4">
            <a:extLst>
              <a:ext uri="{FF2B5EF4-FFF2-40B4-BE49-F238E27FC236}">
                <a16:creationId xmlns:a16="http://schemas.microsoft.com/office/drawing/2014/main" id="{911EF7F0-6B4E-B745-80C9-EA72005BA663}"/>
              </a:ext>
            </a:extLst>
          </p:cNvPr>
          <p:cNvSpPr>
            <a:spLocks noGrp="1"/>
          </p:cNvSpPr>
          <p:nvPr>
            <p:ph type="body" idx="1"/>
          </p:nvPr>
        </p:nvSpPr>
        <p:spPr/>
        <p:txBody>
          <a:bodyPr/>
          <a:lstStyle/>
          <a:p>
            <a:pPr algn="ctr"/>
            <a:r>
              <a:rPr lang="es-MX" dirty="0"/>
              <a:t>Preparación </a:t>
            </a:r>
          </a:p>
        </p:txBody>
      </p:sp>
      <p:sp>
        <p:nvSpPr>
          <p:cNvPr id="3" name="Marcador de contenido 2">
            <a:extLst>
              <a:ext uri="{FF2B5EF4-FFF2-40B4-BE49-F238E27FC236}">
                <a16:creationId xmlns:a16="http://schemas.microsoft.com/office/drawing/2014/main" id="{60D960B4-6E4F-A526-75A2-C675E3A700EC}"/>
              </a:ext>
            </a:extLst>
          </p:cNvPr>
          <p:cNvSpPr>
            <a:spLocks noGrp="1"/>
          </p:cNvSpPr>
          <p:nvPr>
            <p:ph sz="half" idx="2"/>
          </p:nvPr>
        </p:nvSpPr>
        <p:spPr>
          <a:xfrm>
            <a:off x="1046922" y="2824268"/>
            <a:ext cx="5045421" cy="3125957"/>
          </a:xfrm>
        </p:spPr>
        <p:txBody>
          <a:bodyPr>
            <a:normAutofit fontScale="70000" lnSpcReduction="20000"/>
          </a:bodyPr>
          <a:lstStyle/>
          <a:p>
            <a:pPr marL="285750" indent="-514350">
              <a:lnSpc>
                <a:spcPct val="200000"/>
              </a:lnSpc>
              <a:spcBef>
                <a:spcPts val="0"/>
              </a:spcBef>
              <a:buFont typeface="+mj-lt"/>
              <a:buAutoNum type="arabicPeriod"/>
            </a:pPr>
            <a:r>
              <a:rPr lang="es-MX" sz="2600" b="1" dirty="0"/>
              <a:t>Capacitación con las capturistas </a:t>
            </a:r>
            <a:endParaRPr lang="es-MX" sz="2600" dirty="0"/>
          </a:p>
          <a:p>
            <a:pPr marL="285750" indent="-514350">
              <a:lnSpc>
                <a:spcPct val="200000"/>
              </a:lnSpc>
              <a:spcBef>
                <a:spcPts val="0"/>
              </a:spcBef>
              <a:buFont typeface="+mj-lt"/>
              <a:buAutoNum type="arabicPeriod"/>
            </a:pPr>
            <a:r>
              <a:rPr lang="es-MX" sz="2600" b="1" dirty="0"/>
              <a:t>Ejercicio de pilotaje – 15 días</a:t>
            </a:r>
            <a:endParaRPr lang="es-MX" sz="2600" dirty="0"/>
          </a:p>
          <a:p>
            <a:pPr marL="285750" indent="-514350">
              <a:lnSpc>
                <a:spcPct val="200000"/>
              </a:lnSpc>
              <a:spcBef>
                <a:spcPts val="0"/>
              </a:spcBef>
              <a:buFont typeface="+mj-lt"/>
              <a:buAutoNum type="arabicPeriod"/>
            </a:pPr>
            <a:r>
              <a:rPr lang="es-MX" sz="2600" b="1" dirty="0"/>
              <a:t>Muestra – (</a:t>
            </a:r>
            <a:r>
              <a:rPr lang="es-MX" sz="2600" dirty="0"/>
              <a:t>14 SO)</a:t>
            </a:r>
          </a:p>
          <a:p>
            <a:pPr marL="285750" indent="-514350">
              <a:lnSpc>
                <a:spcPct val="200000"/>
              </a:lnSpc>
              <a:spcBef>
                <a:spcPts val="0"/>
              </a:spcBef>
              <a:buFont typeface="+mj-lt"/>
              <a:buAutoNum type="arabicPeriod"/>
            </a:pPr>
            <a:r>
              <a:rPr lang="es-MX" sz="2600" b="1" dirty="0"/>
              <a:t>Cuatro dimensiones de análisis</a:t>
            </a:r>
            <a:endParaRPr lang="es-MX" sz="2000" dirty="0"/>
          </a:p>
        </p:txBody>
      </p:sp>
      <p:sp>
        <p:nvSpPr>
          <p:cNvPr id="6" name="Marcador de texto 5">
            <a:extLst>
              <a:ext uri="{FF2B5EF4-FFF2-40B4-BE49-F238E27FC236}">
                <a16:creationId xmlns:a16="http://schemas.microsoft.com/office/drawing/2014/main" id="{7CE96081-4238-ED45-AC20-898F8FC7FEC8}"/>
              </a:ext>
            </a:extLst>
          </p:cNvPr>
          <p:cNvSpPr>
            <a:spLocks noGrp="1"/>
          </p:cNvSpPr>
          <p:nvPr>
            <p:ph type="body" sz="quarter" idx="3"/>
          </p:nvPr>
        </p:nvSpPr>
        <p:spPr/>
        <p:txBody>
          <a:bodyPr/>
          <a:lstStyle/>
          <a:p>
            <a:pPr algn="ctr"/>
            <a:r>
              <a:rPr lang="es-MX" dirty="0"/>
              <a:t>Ejecución </a:t>
            </a:r>
          </a:p>
        </p:txBody>
      </p:sp>
      <p:sp>
        <p:nvSpPr>
          <p:cNvPr id="4" name="Marcador de contenido 3">
            <a:extLst>
              <a:ext uri="{FF2B5EF4-FFF2-40B4-BE49-F238E27FC236}">
                <a16:creationId xmlns:a16="http://schemas.microsoft.com/office/drawing/2014/main" id="{89984CA6-4A48-FF40-9405-9F0DB55C32DE}"/>
              </a:ext>
            </a:extLst>
          </p:cNvPr>
          <p:cNvSpPr>
            <a:spLocks noGrp="1"/>
          </p:cNvSpPr>
          <p:nvPr>
            <p:ph sz="quarter" idx="4"/>
          </p:nvPr>
        </p:nvSpPr>
        <p:spPr>
          <a:xfrm>
            <a:off x="6412361" y="2821491"/>
            <a:ext cx="4965171" cy="2637371"/>
          </a:xfrm>
        </p:spPr>
        <p:txBody>
          <a:bodyPr>
            <a:normAutofit fontScale="70000" lnSpcReduction="20000"/>
          </a:bodyPr>
          <a:lstStyle/>
          <a:p>
            <a:pPr marL="285750" indent="-514350">
              <a:lnSpc>
                <a:spcPct val="200000"/>
              </a:lnSpc>
              <a:spcBef>
                <a:spcPts val="0"/>
              </a:spcBef>
              <a:buFont typeface="+mj-lt"/>
              <a:buAutoNum type="arabicPeriod"/>
            </a:pPr>
            <a:r>
              <a:rPr lang="es-ES" b="1" dirty="0"/>
              <a:t>Acompañamiento permanente </a:t>
            </a:r>
            <a:endParaRPr lang="es-ES" dirty="0"/>
          </a:p>
          <a:p>
            <a:pPr marL="285750" indent="-514350">
              <a:lnSpc>
                <a:spcPct val="200000"/>
              </a:lnSpc>
              <a:spcBef>
                <a:spcPts val="0"/>
              </a:spcBef>
              <a:buFont typeface="+mj-lt"/>
              <a:buAutoNum type="arabicPeriod"/>
            </a:pPr>
            <a:r>
              <a:rPr lang="es-ES" b="1" dirty="0"/>
              <a:t>Bitácora</a:t>
            </a:r>
            <a:r>
              <a:rPr lang="es-ES" dirty="0"/>
              <a:t> – </a:t>
            </a:r>
          </a:p>
          <a:p>
            <a:pPr marL="285750" indent="-514350">
              <a:lnSpc>
                <a:spcPct val="200000"/>
              </a:lnSpc>
              <a:spcBef>
                <a:spcPts val="0"/>
              </a:spcBef>
              <a:buFont typeface="+mj-lt"/>
              <a:buAutoNum type="arabicPeriod"/>
            </a:pPr>
            <a:r>
              <a:rPr lang="es-ES" b="1" dirty="0"/>
              <a:t>Registro de evidencias </a:t>
            </a:r>
          </a:p>
          <a:p>
            <a:pPr marL="285750" indent="-514350">
              <a:lnSpc>
                <a:spcPct val="200000"/>
              </a:lnSpc>
              <a:spcBef>
                <a:spcPts val="0"/>
              </a:spcBef>
              <a:buFont typeface="+mj-lt"/>
              <a:buAutoNum type="arabicPeriod"/>
            </a:pPr>
            <a:r>
              <a:rPr lang="es-ES" b="1" dirty="0"/>
              <a:t>Auditoría </a:t>
            </a:r>
          </a:p>
          <a:p>
            <a:pPr marL="285750" indent="-514350">
              <a:lnSpc>
                <a:spcPct val="200000"/>
              </a:lnSpc>
              <a:spcBef>
                <a:spcPts val="0"/>
              </a:spcBef>
              <a:buFont typeface="+mj-lt"/>
              <a:buAutoNum type="arabicPeriod"/>
            </a:pPr>
            <a:r>
              <a:rPr lang="es-ES" b="1" dirty="0"/>
              <a:t>Ajustes a la metodología y a los instrumentos de medición</a:t>
            </a:r>
            <a:endParaRPr lang="es-MX" dirty="0"/>
          </a:p>
          <a:p>
            <a:endParaRPr lang="es-MX" dirty="0"/>
          </a:p>
        </p:txBody>
      </p:sp>
      <p:pic>
        <p:nvPicPr>
          <p:cNvPr id="7" name="Imagen 6">
            <a:extLst>
              <a:ext uri="{FF2B5EF4-FFF2-40B4-BE49-F238E27FC236}">
                <a16:creationId xmlns:a16="http://schemas.microsoft.com/office/drawing/2014/main" id="{0AA860E2-754E-EC44-B0F6-1A8C3EF44D79}"/>
              </a:ext>
            </a:extLst>
          </p:cNvPr>
          <p:cNvPicPr>
            <a:picLocks noChangeAspect="1"/>
          </p:cNvPicPr>
          <p:nvPr/>
        </p:nvPicPr>
        <p:blipFill>
          <a:blip r:embed="rId2"/>
          <a:stretch>
            <a:fillRect/>
          </a:stretch>
        </p:blipFill>
        <p:spPr>
          <a:xfrm>
            <a:off x="1330159" y="2019549"/>
            <a:ext cx="1264356" cy="802552"/>
          </a:xfrm>
          <a:prstGeom prst="rect">
            <a:avLst/>
          </a:prstGeom>
        </p:spPr>
      </p:pic>
      <p:pic>
        <p:nvPicPr>
          <p:cNvPr id="8" name="Imagen 7">
            <a:extLst>
              <a:ext uri="{FF2B5EF4-FFF2-40B4-BE49-F238E27FC236}">
                <a16:creationId xmlns:a16="http://schemas.microsoft.com/office/drawing/2014/main" id="{0E33D94D-8EAD-D34A-A751-C047502BBCE5}"/>
              </a:ext>
            </a:extLst>
          </p:cNvPr>
          <p:cNvPicPr>
            <a:picLocks noChangeAspect="1"/>
          </p:cNvPicPr>
          <p:nvPr/>
        </p:nvPicPr>
        <p:blipFill>
          <a:blip r:embed="rId3"/>
          <a:stretch>
            <a:fillRect/>
          </a:stretch>
        </p:blipFill>
        <p:spPr>
          <a:xfrm>
            <a:off x="6412360" y="2019582"/>
            <a:ext cx="1431980" cy="801909"/>
          </a:xfrm>
          <a:prstGeom prst="rect">
            <a:avLst/>
          </a:prstGeom>
        </p:spPr>
      </p:pic>
    </p:spTree>
    <p:extLst>
      <p:ext uri="{BB962C8B-B14F-4D97-AF65-F5344CB8AC3E}">
        <p14:creationId xmlns:p14="http://schemas.microsoft.com/office/powerpoint/2010/main" val="2116916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901700-14C0-B8A6-071E-EE22E608ED02}"/>
              </a:ext>
            </a:extLst>
          </p:cNvPr>
          <p:cNvSpPr>
            <a:spLocks noGrp="1"/>
          </p:cNvSpPr>
          <p:nvPr>
            <p:ph type="title"/>
          </p:nvPr>
        </p:nvSpPr>
        <p:spPr>
          <a:xfrm>
            <a:off x="508892" y="600085"/>
            <a:ext cx="8596668" cy="756653"/>
          </a:xfrm>
        </p:spPr>
        <p:txBody>
          <a:bodyPr/>
          <a:lstStyle/>
          <a:p>
            <a:r>
              <a:rPr lang="es-ES" dirty="0"/>
              <a:t>Ajuste metodológico</a:t>
            </a:r>
            <a:endParaRPr lang="es-MX" dirty="0"/>
          </a:p>
        </p:txBody>
      </p:sp>
      <p:sp>
        <p:nvSpPr>
          <p:cNvPr id="3" name="Marcador de contenido 2">
            <a:extLst>
              <a:ext uri="{FF2B5EF4-FFF2-40B4-BE49-F238E27FC236}">
                <a16:creationId xmlns:a16="http://schemas.microsoft.com/office/drawing/2014/main" id="{3CE67D7B-87EC-4C87-45E3-226E4DAA4F69}"/>
              </a:ext>
            </a:extLst>
          </p:cNvPr>
          <p:cNvSpPr>
            <a:spLocks noGrp="1"/>
          </p:cNvSpPr>
          <p:nvPr>
            <p:ph idx="1"/>
          </p:nvPr>
        </p:nvSpPr>
        <p:spPr>
          <a:xfrm>
            <a:off x="508892" y="1982118"/>
            <a:ext cx="11401168" cy="4087211"/>
          </a:xfrm>
        </p:spPr>
        <p:txBody>
          <a:bodyPr>
            <a:normAutofit/>
          </a:bodyPr>
          <a:lstStyle/>
          <a:p>
            <a:pPr>
              <a:spcBef>
                <a:spcPts val="0"/>
              </a:spcBef>
            </a:pPr>
            <a:r>
              <a:rPr lang="es-ES" sz="2800" dirty="0"/>
              <a:t>A partir del ejercicio de pilotaje se redujo el universo de las 66 variables originales, al quedar de la siguiente manera:</a:t>
            </a:r>
          </a:p>
          <a:p>
            <a:pPr marL="1200150" lvl="4" indent="-285750">
              <a:lnSpc>
                <a:spcPct val="107000"/>
              </a:lnSpc>
              <a:spcBef>
                <a:spcPts val="0"/>
              </a:spcBef>
              <a:buFont typeface="Wingdings" panose="05000000000000000000" pitchFamily="2" charset="2"/>
              <a:buChar char="ü"/>
            </a:pPr>
            <a:r>
              <a:rPr lang="es-MX" sz="2400" dirty="0"/>
              <a:t>42 variables para el índice de Justicia Abierta (MJA)</a:t>
            </a:r>
          </a:p>
          <a:p>
            <a:pPr marL="1200150" lvl="4" indent="-285750">
              <a:lnSpc>
                <a:spcPct val="107000"/>
              </a:lnSpc>
              <a:spcBef>
                <a:spcPts val="0"/>
              </a:spcBef>
              <a:buFont typeface="Wingdings" panose="05000000000000000000" pitchFamily="2" charset="2"/>
              <a:buChar char="ü"/>
            </a:pPr>
            <a:r>
              <a:rPr lang="es-MX" sz="2400" dirty="0"/>
              <a:t>13 variables para el módulo de </a:t>
            </a:r>
            <a:r>
              <a:rPr lang="es-ES" sz="2400" dirty="0"/>
              <a:t>Aproximación Específica de Apertura Jurisdiccional” (AEAJ)</a:t>
            </a:r>
            <a:endParaRPr lang="es-MX" sz="2400" dirty="0"/>
          </a:p>
          <a:p>
            <a:pPr marL="1200150" lvl="4" indent="-285750">
              <a:lnSpc>
                <a:spcPct val="107000"/>
              </a:lnSpc>
              <a:spcBef>
                <a:spcPts val="0"/>
              </a:spcBef>
              <a:buFont typeface="Wingdings" panose="05000000000000000000" pitchFamily="2" charset="2"/>
              <a:buChar char="ü"/>
            </a:pPr>
            <a:r>
              <a:rPr lang="es-MX" sz="2400" dirty="0"/>
              <a:t>11 variables eliminadas</a:t>
            </a:r>
            <a:endParaRPr lang="es-ES" sz="2400" dirty="0"/>
          </a:p>
          <a:p>
            <a:pPr>
              <a:spcBef>
                <a:spcPts val="0"/>
              </a:spcBef>
            </a:pPr>
            <a:r>
              <a:rPr lang="es-ES" sz="2800" dirty="0"/>
              <a:t>Cuatro dimensiones </a:t>
            </a:r>
          </a:p>
          <a:p>
            <a:pPr>
              <a:spcBef>
                <a:spcPts val="0"/>
              </a:spcBef>
            </a:pPr>
            <a:r>
              <a:rPr lang="es-ES" sz="2800" dirty="0"/>
              <a:t>Ajuste de subíndices</a:t>
            </a:r>
          </a:p>
        </p:txBody>
      </p:sp>
      <p:pic>
        <p:nvPicPr>
          <p:cNvPr id="4" name="Imagen 3">
            <a:extLst>
              <a:ext uri="{FF2B5EF4-FFF2-40B4-BE49-F238E27FC236}">
                <a16:creationId xmlns:a16="http://schemas.microsoft.com/office/drawing/2014/main" id="{EE6B2A1A-3C04-6247-92D3-8AACC8BE53AB}"/>
              </a:ext>
            </a:extLst>
          </p:cNvPr>
          <p:cNvPicPr>
            <a:picLocks noChangeAspect="1"/>
          </p:cNvPicPr>
          <p:nvPr/>
        </p:nvPicPr>
        <p:blipFill>
          <a:blip r:embed="rId2"/>
          <a:stretch>
            <a:fillRect/>
          </a:stretch>
        </p:blipFill>
        <p:spPr>
          <a:xfrm>
            <a:off x="9303025" y="0"/>
            <a:ext cx="2464231" cy="1761599"/>
          </a:xfrm>
          <a:prstGeom prst="rect">
            <a:avLst/>
          </a:prstGeom>
        </p:spPr>
      </p:pic>
    </p:spTree>
    <p:extLst>
      <p:ext uri="{BB962C8B-B14F-4D97-AF65-F5344CB8AC3E}">
        <p14:creationId xmlns:p14="http://schemas.microsoft.com/office/powerpoint/2010/main" val="1740900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08592C6-DCFD-3741-8F88-0B85F6B8AE02}"/>
              </a:ext>
            </a:extLst>
          </p:cNvPr>
          <p:cNvGraphicFramePr>
            <a:graphicFrameLocks noGrp="1"/>
          </p:cNvGraphicFramePr>
          <p:nvPr>
            <p:extLst>
              <p:ext uri="{D42A27DB-BD31-4B8C-83A1-F6EECF244321}">
                <p14:modId xmlns:p14="http://schemas.microsoft.com/office/powerpoint/2010/main" val="2704138138"/>
              </p:ext>
            </p:extLst>
          </p:nvPr>
        </p:nvGraphicFramePr>
        <p:xfrm>
          <a:off x="203835" y="154209"/>
          <a:ext cx="11784329" cy="6549582"/>
        </p:xfrm>
        <a:graphic>
          <a:graphicData uri="http://schemas.openxmlformats.org/drawingml/2006/table">
            <a:tbl>
              <a:tblPr firstRow="1" firstCol="1" bandRow="1">
                <a:tableStyleId>{5C22544A-7EE6-4342-B048-85BDC9FD1C3A}</a:tableStyleId>
              </a:tblPr>
              <a:tblGrid>
                <a:gridCol w="5103249">
                  <a:extLst>
                    <a:ext uri="{9D8B030D-6E8A-4147-A177-3AD203B41FA5}">
                      <a16:colId xmlns:a16="http://schemas.microsoft.com/office/drawing/2014/main" val="393018311"/>
                    </a:ext>
                  </a:extLst>
                </a:gridCol>
                <a:gridCol w="3405282">
                  <a:extLst>
                    <a:ext uri="{9D8B030D-6E8A-4147-A177-3AD203B41FA5}">
                      <a16:colId xmlns:a16="http://schemas.microsoft.com/office/drawing/2014/main" val="1714402370"/>
                    </a:ext>
                  </a:extLst>
                </a:gridCol>
                <a:gridCol w="3275798">
                  <a:extLst>
                    <a:ext uri="{9D8B030D-6E8A-4147-A177-3AD203B41FA5}">
                      <a16:colId xmlns:a16="http://schemas.microsoft.com/office/drawing/2014/main" val="1218007507"/>
                    </a:ext>
                  </a:extLst>
                </a:gridCol>
              </a:tblGrid>
              <a:tr h="262209">
                <a:tc>
                  <a:txBody>
                    <a:bodyPr/>
                    <a:lstStyle/>
                    <a:p>
                      <a:pPr algn="ctr">
                        <a:lnSpc>
                          <a:spcPct val="107000"/>
                        </a:lnSpc>
                        <a:spcAft>
                          <a:spcPts val="800"/>
                        </a:spcAft>
                      </a:pPr>
                      <a:r>
                        <a:rPr lang="es-MX" sz="1800" b="1" dirty="0">
                          <a:solidFill>
                            <a:schemeClr val="tx1"/>
                          </a:solidFill>
                          <a:effectLst/>
                        </a:rPr>
                        <a:t>Ejercicio Pilotaje</a:t>
                      </a:r>
                      <a:endParaRPr lang="es-MX"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tc gridSpan="2">
                  <a:txBody>
                    <a:bodyPr/>
                    <a:lstStyle/>
                    <a:p>
                      <a:pPr algn="ctr">
                        <a:lnSpc>
                          <a:spcPct val="107000"/>
                        </a:lnSpc>
                        <a:spcAft>
                          <a:spcPts val="800"/>
                        </a:spcAft>
                      </a:pPr>
                      <a:r>
                        <a:rPr lang="es-MX" sz="1800" b="1" dirty="0">
                          <a:solidFill>
                            <a:schemeClr val="tx1"/>
                          </a:solidFill>
                          <a:effectLst/>
                        </a:rPr>
                        <a:t>Levantamiento</a:t>
                      </a:r>
                      <a:endParaRPr lang="es-MX"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tc hMerge="1">
                  <a:txBody>
                    <a:bodyPr/>
                    <a:lstStyle/>
                    <a:p>
                      <a:endParaRPr lang="es-MX"/>
                    </a:p>
                  </a:txBody>
                  <a:tcPr/>
                </a:tc>
                <a:extLst>
                  <a:ext uri="{0D108BD9-81ED-4DB2-BD59-A6C34878D82A}">
                    <a16:rowId xmlns:a16="http://schemas.microsoft.com/office/drawing/2014/main" val="905644779"/>
                  </a:ext>
                </a:extLst>
              </a:tr>
              <a:tr h="262209">
                <a:tc rowSpan="2">
                  <a:txBody>
                    <a:bodyPr/>
                    <a:lstStyle/>
                    <a:p>
                      <a:pPr algn="l">
                        <a:lnSpc>
                          <a:spcPct val="107000"/>
                        </a:lnSpc>
                        <a:spcAft>
                          <a:spcPts val="800"/>
                        </a:spcAft>
                      </a:pPr>
                      <a:r>
                        <a:rPr lang="es-MX" sz="1800" dirty="0">
                          <a:effectLst/>
                        </a:rPr>
                        <a:t>1. Transparencia activa</a:t>
                      </a:r>
                    </a:p>
                    <a:p>
                      <a:pPr algn="l">
                        <a:lnSpc>
                          <a:spcPct val="107000"/>
                        </a:lnSpc>
                        <a:spcAft>
                          <a:spcPts val="800"/>
                        </a:spcAft>
                      </a:pPr>
                      <a:r>
                        <a:rPr lang="es-MX" sz="1800" dirty="0">
                          <a:effectLst/>
                        </a:rPr>
                        <a:t>2. Transparencia proactiva</a:t>
                      </a:r>
                    </a:p>
                    <a:p>
                      <a:pPr algn="l">
                        <a:lnSpc>
                          <a:spcPct val="107000"/>
                        </a:lnSpc>
                        <a:spcAft>
                          <a:spcPts val="800"/>
                        </a:spcAft>
                      </a:pPr>
                      <a:r>
                        <a:rPr lang="es-MX" sz="1800" dirty="0">
                          <a:effectLst/>
                        </a:rPr>
                        <a:t>3. Transparencia del proceso de justicia</a:t>
                      </a:r>
                    </a:p>
                    <a:p>
                      <a:pPr algn="l">
                        <a:lnSpc>
                          <a:spcPct val="107000"/>
                        </a:lnSpc>
                        <a:spcAft>
                          <a:spcPts val="800"/>
                        </a:spcAft>
                      </a:pPr>
                      <a:r>
                        <a:rPr lang="es-MX" sz="1800" dirty="0">
                          <a:effectLst/>
                        </a:rPr>
                        <a:t>4. Calidad institucional para el derecho a saber</a:t>
                      </a:r>
                    </a:p>
                    <a:p>
                      <a:pPr algn="l">
                        <a:lnSpc>
                          <a:spcPct val="107000"/>
                        </a:lnSpc>
                        <a:spcAft>
                          <a:spcPts val="800"/>
                        </a:spcAft>
                      </a:pPr>
                      <a:r>
                        <a:rPr lang="es-MX" sz="1800" dirty="0">
                          <a:effectLst/>
                        </a:rPr>
                        <a:t>5. Participación en apoyo a víctimas</a:t>
                      </a:r>
                    </a:p>
                    <a:p>
                      <a:pPr algn="l">
                        <a:lnSpc>
                          <a:spcPct val="107000"/>
                        </a:lnSpc>
                        <a:spcAft>
                          <a:spcPts val="800"/>
                        </a:spcAft>
                      </a:pPr>
                      <a:r>
                        <a:rPr lang="es-MX" sz="1800" dirty="0">
                          <a:effectLst/>
                        </a:rPr>
                        <a:t>6. Justicia digital</a:t>
                      </a:r>
                    </a:p>
                    <a:p>
                      <a:pPr algn="l">
                        <a:lnSpc>
                          <a:spcPct val="107000"/>
                        </a:lnSpc>
                        <a:spcAft>
                          <a:spcPts val="800"/>
                        </a:spcAft>
                      </a:pPr>
                      <a:r>
                        <a:rPr lang="es-MX" sz="1800" dirty="0">
                          <a:effectLst/>
                        </a:rPr>
                        <a:t>7. Servicios digitales</a:t>
                      </a:r>
                    </a:p>
                    <a:p>
                      <a:pPr algn="l">
                        <a:lnSpc>
                          <a:spcPct val="107000"/>
                        </a:lnSpc>
                        <a:spcAft>
                          <a:spcPts val="800"/>
                        </a:spcAft>
                      </a:pPr>
                      <a:r>
                        <a:rPr lang="es-MX" sz="1800" dirty="0">
                          <a:effectLst/>
                        </a:rPr>
                        <a:t>8. Justicia alternativa</a:t>
                      </a:r>
                    </a:p>
                    <a:p>
                      <a:pPr algn="l">
                        <a:lnSpc>
                          <a:spcPct val="107000"/>
                        </a:lnSpc>
                        <a:spcAft>
                          <a:spcPts val="800"/>
                        </a:spcAft>
                      </a:pPr>
                      <a:r>
                        <a:rPr lang="es-MX" sz="1800" dirty="0">
                          <a:effectLst/>
                        </a:rPr>
                        <a:t>9. Instrumentos de colaboración</a:t>
                      </a:r>
                    </a:p>
                    <a:p>
                      <a:pPr algn="l">
                        <a:lnSpc>
                          <a:spcPct val="107000"/>
                        </a:lnSpc>
                        <a:spcAft>
                          <a:spcPts val="800"/>
                        </a:spcAft>
                      </a:pPr>
                      <a:r>
                        <a:rPr lang="es-MX" sz="1800" dirty="0">
                          <a:effectLst/>
                        </a:rPr>
                        <a:t>10. Canales formales de colaboración ciudadana</a:t>
                      </a:r>
                    </a:p>
                    <a:p>
                      <a:pPr algn="l">
                        <a:lnSpc>
                          <a:spcPct val="107000"/>
                        </a:lnSpc>
                        <a:spcAft>
                          <a:spcPts val="800"/>
                        </a:spcAft>
                      </a:pPr>
                      <a:r>
                        <a:rPr lang="es-MX" sz="1800" dirty="0">
                          <a:effectLst/>
                        </a:rPr>
                        <a:t>11. Vínculos con OSC</a:t>
                      </a:r>
                    </a:p>
                    <a:p>
                      <a:pPr algn="l">
                        <a:lnSpc>
                          <a:spcPct val="107000"/>
                        </a:lnSpc>
                        <a:spcAft>
                          <a:spcPts val="800"/>
                        </a:spcAft>
                      </a:pPr>
                      <a:r>
                        <a:rPr lang="es-MX" sz="1800" dirty="0">
                          <a:effectLst/>
                        </a:rPr>
                        <a:t>12. Profesionalización y claridad de mandatos</a:t>
                      </a:r>
                    </a:p>
                    <a:p>
                      <a:pPr algn="l">
                        <a:lnSpc>
                          <a:spcPct val="107000"/>
                        </a:lnSpc>
                        <a:spcAft>
                          <a:spcPts val="800"/>
                        </a:spcAft>
                      </a:pPr>
                      <a:r>
                        <a:rPr lang="es-MX" sz="1800" dirty="0">
                          <a:effectLst/>
                        </a:rPr>
                        <a:t>13. Archivos</a:t>
                      </a:r>
                    </a:p>
                    <a:p>
                      <a:pPr algn="l">
                        <a:lnSpc>
                          <a:spcPct val="107000"/>
                        </a:lnSpc>
                        <a:spcAft>
                          <a:spcPts val="800"/>
                        </a:spcAft>
                      </a:pPr>
                      <a:r>
                        <a:rPr lang="es-MX" sz="1800" dirty="0">
                          <a:effectLst/>
                        </a:rPr>
                        <a:t>14. Compras</a:t>
                      </a:r>
                    </a:p>
                    <a:p>
                      <a:pPr algn="l">
                        <a:lnSpc>
                          <a:spcPct val="107000"/>
                        </a:lnSpc>
                        <a:spcAft>
                          <a:spcPts val="800"/>
                        </a:spcAft>
                      </a:pPr>
                      <a:r>
                        <a:rPr lang="es-MX" sz="1800" dirty="0">
                          <a:effectLst/>
                        </a:rPr>
                        <a:t>15. Mecanismos anticorrupción</a:t>
                      </a:r>
                      <a:endParaRPr lang="es-MX" sz="1800" dirty="0">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tc>
                  <a:txBody>
                    <a:bodyPr/>
                    <a:lstStyle/>
                    <a:p>
                      <a:pPr algn="ctr">
                        <a:lnSpc>
                          <a:spcPct val="107000"/>
                        </a:lnSpc>
                        <a:spcAft>
                          <a:spcPts val="800"/>
                        </a:spcAft>
                      </a:pPr>
                      <a:r>
                        <a:rPr lang="es-MX" sz="1800" b="1" dirty="0">
                          <a:effectLst/>
                        </a:rPr>
                        <a:t>Subíndices MJA</a:t>
                      </a:r>
                      <a:endParaRPr lang="es-MX" sz="1800" b="1" dirty="0">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tc>
                  <a:txBody>
                    <a:bodyPr/>
                    <a:lstStyle/>
                    <a:p>
                      <a:pPr algn="ctr">
                        <a:lnSpc>
                          <a:spcPct val="107000"/>
                        </a:lnSpc>
                        <a:spcAft>
                          <a:spcPts val="800"/>
                        </a:spcAft>
                      </a:pPr>
                      <a:r>
                        <a:rPr lang="es-MX" sz="1800" b="1" dirty="0">
                          <a:effectLst/>
                        </a:rPr>
                        <a:t>Subíndices AEJA</a:t>
                      </a:r>
                      <a:endParaRPr lang="es-MX" sz="1800" b="1" dirty="0">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extLst>
                  <a:ext uri="{0D108BD9-81ED-4DB2-BD59-A6C34878D82A}">
                    <a16:rowId xmlns:a16="http://schemas.microsoft.com/office/drawing/2014/main" val="1655774095"/>
                  </a:ext>
                </a:extLst>
              </a:tr>
              <a:tr h="5626366">
                <a:tc vMerge="1">
                  <a:txBody>
                    <a:bodyPr/>
                    <a:lstStyle/>
                    <a:p>
                      <a:endParaRPr lang="es-MX"/>
                    </a:p>
                  </a:txBody>
                  <a:tcPr/>
                </a:tc>
                <a:tc>
                  <a:txBody>
                    <a:bodyPr/>
                    <a:lstStyle/>
                    <a:p>
                      <a:pPr algn="l">
                        <a:lnSpc>
                          <a:spcPct val="107000"/>
                        </a:lnSpc>
                        <a:spcAft>
                          <a:spcPts val="800"/>
                        </a:spcAft>
                      </a:pPr>
                      <a:r>
                        <a:rPr lang="es-MX" sz="1800" dirty="0">
                          <a:effectLst/>
                        </a:rPr>
                        <a:t>1. Transparencia activa y proactiva (Ta)</a:t>
                      </a:r>
                    </a:p>
                    <a:p>
                      <a:pPr algn="l">
                        <a:lnSpc>
                          <a:spcPct val="107000"/>
                        </a:lnSpc>
                        <a:spcAft>
                          <a:spcPts val="800"/>
                        </a:spcAft>
                      </a:pPr>
                      <a:r>
                        <a:rPr lang="es-MX" sz="1800" dirty="0">
                          <a:effectLst/>
                        </a:rPr>
                        <a:t>2. Calidad institucional para el derecho a saber (Cd)</a:t>
                      </a:r>
                    </a:p>
                    <a:p>
                      <a:pPr algn="l">
                        <a:lnSpc>
                          <a:spcPct val="107000"/>
                        </a:lnSpc>
                        <a:spcAft>
                          <a:spcPts val="800"/>
                        </a:spcAft>
                      </a:pPr>
                      <a:r>
                        <a:rPr lang="es-MX" sz="1800" dirty="0">
                          <a:effectLst/>
                        </a:rPr>
                        <a:t>3. Participación en apoyo ciudadano (</a:t>
                      </a:r>
                      <a:r>
                        <a:rPr lang="es-MX" sz="1800" dirty="0" err="1">
                          <a:effectLst/>
                        </a:rPr>
                        <a:t>Pac</a:t>
                      </a:r>
                      <a:r>
                        <a:rPr lang="es-MX" sz="1800" dirty="0">
                          <a:effectLst/>
                        </a:rPr>
                        <a:t>)</a:t>
                      </a:r>
                    </a:p>
                    <a:p>
                      <a:pPr algn="l">
                        <a:lnSpc>
                          <a:spcPct val="107000"/>
                        </a:lnSpc>
                        <a:spcAft>
                          <a:spcPts val="800"/>
                        </a:spcAft>
                      </a:pPr>
                      <a:r>
                        <a:rPr lang="es-MX" sz="1800" dirty="0">
                          <a:effectLst/>
                        </a:rPr>
                        <a:t>4. Justicia y servicios digitales (</a:t>
                      </a:r>
                      <a:r>
                        <a:rPr lang="es-MX" sz="1800" dirty="0" err="1">
                          <a:effectLst/>
                        </a:rPr>
                        <a:t>Jsd</a:t>
                      </a:r>
                      <a:r>
                        <a:rPr lang="es-MX" sz="1800" dirty="0">
                          <a:effectLst/>
                        </a:rPr>
                        <a:t>)</a:t>
                      </a:r>
                    </a:p>
                    <a:p>
                      <a:pPr algn="l">
                        <a:lnSpc>
                          <a:spcPct val="107000"/>
                        </a:lnSpc>
                        <a:spcAft>
                          <a:spcPts val="800"/>
                        </a:spcAft>
                      </a:pPr>
                      <a:r>
                        <a:rPr lang="es-MX" sz="1800" dirty="0">
                          <a:effectLst/>
                        </a:rPr>
                        <a:t>5. Justicia alternativa (Ja)</a:t>
                      </a:r>
                    </a:p>
                    <a:p>
                      <a:pPr algn="l">
                        <a:lnSpc>
                          <a:spcPct val="107000"/>
                        </a:lnSpc>
                        <a:spcAft>
                          <a:spcPts val="800"/>
                        </a:spcAft>
                      </a:pPr>
                      <a:r>
                        <a:rPr lang="es-MX" sz="1800" dirty="0">
                          <a:effectLst/>
                        </a:rPr>
                        <a:t>6. Instrumentos de colaboración (</a:t>
                      </a:r>
                      <a:r>
                        <a:rPr lang="es-MX" sz="1800" dirty="0" err="1">
                          <a:effectLst/>
                        </a:rPr>
                        <a:t>Ic</a:t>
                      </a:r>
                      <a:r>
                        <a:rPr lang="es-MX" sz="1800" dirty="0">
                          <a:effectLst/>
                        </a:rPr>
                        <a:t>)</a:t>
                      </a:r>
                    </a:p>
                    <a:p>
                      <a:pPr algn="l">
                        <a:lnSpc>
                          <a:spcPct val="107000"/>
                        </a:lnSpc>
                        <a:spcAft>
                          <a:spcPts val="800"/>
                        </a:spcAft>
                      </a:pPr>
                      <a:r>
                        <a:rPr lang="es-MX" sz="1800" dirty="0">
                          <a:effectLst/>
                        </a:rPr>
                        <a:t>7. Canales formales de colaboración ciudadana (</a:t>
                      </a:r>
                      <a:r>
                        <a:rPr lang="es-MX" sz="1800" dirty="0" err="1">
                          <a:effectLst/>
                        </a:rPr>
                        <a:t>Cc</a:t>
                      </a:r>
                      <a:r>
                        <a:rPr lang="es-MX" sz="1800" dirty="0">
                          <a:effectLst/>
                        </a:rPr>
                        <a:t>)</a:t>
                      </a:r>
                    </a:p>
                    <a:p>
                      <a:pPr algn="l">
                        <a:lnSpc>
                          <a:spcPct val="107000"/>
                        </a:lnSpc>
                        <a:spcAft>
                          <a:spcPts val="800"/>
                        </a:spcAft>
                      </a:pPr>
                      <a:r>
                        <a:rPr lang="es-MX" sz="1800" dirty="0">
                          <a:effectLst/>
                        </a:rPr>
                        <a:t>8. Responsabilidad pública (Rp)</a:t>
                      </a:r>
                    </a:p>
                    <a:p>
                      <a:pPr algn="l">
                        <a:lnSpc>
                          <a:spcPct val="107000"/>
                        </a:lnSpc>
                        <a:spcAft>
                          <a:spcPts val="800"/>
                        </a:spcAft>
                      </a:pPr>
                      <a:r>
                        <a:rPr lang="es-MX" sz="1800" dirty="0">
                          <a:effectLst/>
                        </a:rPr>
                        <a:t>9. Archivos (Ar)</a:t>
                      </a:r>
                    </a:p>
                    <a:p>
                      <a:pPr algn="l">
                        <a:lnSpc>
                          <a:spcPct val="107000"/>
                        </a:lnSpc>
                        <a:spcAft>
                          <a:spcPts val="800"/>
                        </a:spcAft>
                      </a:pPr>
                      <a:r>
                        <a:rPr lang="es-MX" sz="1800" dirty="0">
                          <a:effectLst/>
                        </a:rPr>
                        <a:t>10. Compras (</a:t>
                      </a:r>
                      <a:r>
                        <a:rPr lang="es-MX" sz="1800" dirty="0" err="1">
                          <a:effectLst/>
                        </a:rPr>
                        <a:t>Cp</a:t>
                      </a:r>
                      <a:r>
                        <a:rPr lang="es-MX" sz="1800" dirty="0">
                          <a:effectLst/>
                        </a:rPr>
                        <a:t>)</a:t>
                      </a:r>
                    </a:p>
                    <a:p>
                      <a:pPr algn="l">
                        <a:lnSpc>
                          <a:spcPct val="107000"/>
                        </a:lnSpc>
                        <a:spcAft>
                          <a:spcPts val="800"/>
                        </a:spcAft>
                      </a:pPr>
                      <a:r>
                        <a:rPr lang="es-MX" sz="1800" dirty="0">
                          <a:effectLst/>
                        </a:rPr>
                        <a:t>11. Mecanismos anticorrupción (Ma)</a:t>
                      </a:r>
                      <a:endParaRPr lang="es-MX" sz="1800" dirty="0">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tc>
                  <a:txBody>
                    <a:bodyPr/>
                    <a:lstStyle/>
                    <a:p>
                      <a:pPr algn="l">
                        <a:lnSpc>
                          <a:spcPct val="107000"/>
                        </a:lnSpc>
                        <a:spcAft>
                          <a:spcPts val="800"/>
                        </a:spcAft>
                      </a:pPr>
                      <a:r>
                        <a:rPr lang="es-MX" sz="1800" dirty="0">
                          <a:effectLst/>
                        </a:rPr>
                        <a:t>1. Transparencia jurisdiccional (TJ)</a:t>
                      </a:r>
                    </a:p>
                    <a:p>
                      <a:pPr algn="l">
                        <a:lnSpc>
                          <a:spcPct val="107000"/>
                        </a:lnSpc>
                        <a:spcAft>
                          <a:spcPts val="800"/>
                        </a:spcAft>
                      </a:pPr>
                      <a:r>
                        <a:rPr lang="es-MX" sz="1800" dirty="0">
                          <a:effectLst/>
                        </a:rPr>
                        <a:t>2. Apertura del proceso de justicia (TPJ)</a:t>
                      </a:r>
                    </a:p>
                    <a:p>
                      <a:pPr algn="l">
                        <a:lnSpc>
                          <a:spcPct val="107000"/>
                        </a:lnSpc>
                        <a:spcAft>
                          <a:spcPts val="800"/>
                        </a:spcAft>
                      </a:pPr>
                      <a:r>
                        <a:rPr lang="es-MX" sz="1800" dirty="0">
                          <a:effectLst/>
                        </a:rPr>
                        <a:t>3. Vínculos con sociedad civil (VSC)</a:t>
                      </a:r>
                    </a:p>
                    <a:p>
                      <a:pPr algn="l">
                        <a:lnSpc>
                          <a:spcPct val="107000"/>
                        </a:lnSpc>
                        <a:spcAft>
                          <a:spcPts val="800"/>
                        </a:spcAft>
                      </a:pPr>
                      <a:r>
                        <a:rPr lang="es-MX" sz="1800" dirty="0">
                          <a:effectLst/>
                        </a:rPr>
                        <a:t> </a:t>
                      </a:r>
                      <a:endParaRPr lang="es-MX" sz="1800" dirty="0">
                        <a:effectLst/>
                        <a:latin typeface="Calibri" panose="020F0502020204030204" pitchFamily="34" charset="0"/>
                        <a:ea typeface="Calibri" panose="020F0502020204030204" pitchFamily="34" charset="0"/>
                        <a:cs typeface="Arial" panose="020B0604020202020204" pitchFamily="34" charset="0"/>
                      </a:endParaRPr>
                    </a:p>
                  </a:txBody>
                  <a:tcPr marL="51084" marR="51084" marT="0" marB="0"/>
                </a:tc>
                <a:extLst>
                  <a:ext uri="{0D108BD9-81ED-4DB2-BD59-A6C34878D82A}">
                    <a16:rowId xmlns:a16="http://schemas.microsoft.com/office/drawing/2014/main" val="1683712448"/>
                  </a:ext>
                </a:extLst>
              </a:tr>
            </a:tbl>
          </a:graphicData>
        </a:graphic>
      </p:graphicFrame>
    </p:spTree>
    <p:extLst>
      <p:ext uri="{BB962C8B-B14F-4D97-AF65-F5344CB8AC3E}">
        <p14:creationId xmlns:p14="http://schemas.microsoft.com/office/powerpoint/2010/main" val="64821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86B61-9A3A-AC93-1381-2265F727CE37}"/>
              </a:ext>
            </a:extLst>
          </p:cNvPr>
          <p:cNvSpPr>
            <a:spLocks noGrp="1"/>
          </p:cNvSpPr>
          <p:nvPr>
            <p:ph type="title"/>
          </p:nvPr>
        </p:nvSpPr>
        <p:spPr/>
        <p:txBody>
          <a:bodyPr/>
          <a:lstStyle/>
          <a:p>
            <a:r>
              <a:rPr lang="es-MX" dirty="0"/>
              <a:t>Levantamiento de la información</a:t>
            </a:r>
          </a:p>
        </p:txBody>
      </p:sp>
      <p:sp>
        <p:nvSpPr>
          <p:cNvPr id="4" name="Marcador de texto 3">
            <a:extLst>
              <a:ext uri="{FF2B5EF4-FFF2-40B4-BE49-F238E27FC236}">
                <a16:creationId xmlns:a16="http://schemas.microsoft.com/office/drawing/2014/main" id="{EA9121AE-9A63-3E4F-B904-D6E14EF9A8DC}"/>
              </a:ext>
            </a:extLst>
          </p:cNvPr>
          <p:cNvSpPr>
            <a:spLocks noGrp="1"/>
          </p:cNvSpPr>
          <p:nvPr>
            <p:ph type="body" idx="1"/>
          </p:nvPr>
        </p:nvSpPr>
        <p:spPr>
          <a:xfrm>
            <a:off x="1347511" y="1727747"/>
            <a:ext cx="4645152" cy="801943"/>
          </a:xfrm>
        </p:spPr>
        <p:txBody>
          <a:bodyPr/>
          <a:lstStyle/>
          <a:p>
            <a:pPr algn="ctr"/>
            <a:r>
              <a:rPr lang="es-MX" dirty="0"/>
              <a:t>Equipo recolector</a:t>
            </a:r>
          </a:p>
        </p:txBody>
      </p:sp>
      <p:sp>
        <p:nvSpPr>
          <p:cNvPr id="6" name="Marcador de contenido 2">
            <a:extLst>
              <a:ext uri="{FF2B5EF4-FFF2-40B4-BE49-F238E27FC236}">
                <a16:creationId xmlns:a16="http://schemas.microsoft.com/office/drawing/2014/main" id="{CF17C78D-39AA-D0CD-02AF-928C69212CBE}"/>
              </a:ext>
            </a:extLst>
          </p:cNvPr>
          <p:cNvSpPr>
            <a:spLocks noGrp="1"/>
          </p:cNvSpPr>
          <p:nvPr>
            <p:ph sz="half" idx="2"/>
          </p:nvPr>
        </p:nvSpPr>
        <p:spPr>
          <a:xfrm>
            <a:off x="618292" y="2354480"/>
            <a:ext cx="4957857" cy="3391412"/>
          </a:xfrm>
        </p:spPr>
        <p:txBody>
          <a:bodyPr>
            <a:noAutofit/>
          </a:bodyPr>
          <a:lstStyle/>
          <a:p>
            <a:pPr marL="457200" indent="-457200">
              <a:lnSpc>
                <a:spcPct val="220000"/>
              </a:lnSpc>
              <a:spcBef>
                <a:spcPts val="0"/>
              </a:spcBef>
              <a:buFont typeface="+mj-lt"/>
              <a:buAutoNum type="arabicPeriod"/>
            </a:pPr>
            <a:r>
              <a:rPr lang="es-MX" sz="1400" b="1" dirty="0"/>
              <a:t>Recolección de la Información: </a:t>
            </a:r>
            <a:r>
              <a:rPr lang="es-ES" sz="1400" dirty="0"/>
              <a:t>27 junio al 29  julio</a:t>
            </a:r>
            <a:endParaRPr lang="es-MX" sz="1400" dirty="0"/>
          </a:p>
          <a:p>
            <a:pPr marL="457200" indent="-457200">
              <a:lnSpc>
                <a:spcPct val="220000"/>
              </a:lnSpc>
              <a:spcBef>
                <a:spcPts val="0"/>
              </a:spcBef>
              <a:buFont typeface="+mj-lt"/>
              <a:buAutoNum type="arabicPeriod"/>
            </a:pPr>
            <a:r>
              <a:rPr lang="es-MX" sz="1400" b="1" dirty="0"/>
              <a:t>Muestra inicial</a:t>
            </a:r>
            <a:r>
              <a:rPr lang="es-MX" sz="1400" dirty="0"/>
              <a:t>: 243 SO del ecosistema de justicia</a:t>
            </a:r>
          </a:p>
          <a:p>
            <a:pPr marL="457200" indent="-457200">
              <a:lnSpc>
                <a:spcPct val="220000"/>
              </a:lnSpc>
              <a:spcBef>
                <a:spcPts val="0"/>
              </a:spcBef>
              <a:buFont typeface="+mj-lt"/>
              <a:buAutoNum type="arabicPeriod"/>
            </a:pPr>
            <a:r>
              <a:rPr lang="es-MX" sz="1400" b="1" dirty="0"/>
              <a:t>Cuatro dimensiones de análisis</a:t>
            </a:r>
            <a:r>
              <a:rPr lang="es-MX" sz="1400" dirty="0"/>
              <a:t>: </a:t>
            </a:r>
            <a:r>
              <a:rPr lang="es-ES" sz="1400" dirty="0"/>
              <a:t>transparencia, participación ciudadana, colaboración, y rendición de cuentas</a:t>
            </a:r>
          </a:p>
          <a:p>
            <a:pPr marL="457200" indent="-457200">
              <a:lnSpc>
                <a:spcPct val="220000"/>
              </a:lnSpc>
              <a:spcBef>
                <a:spcPts val="0"/>
              </a:spcBef>
              <a:buFont typeface="+mj-lt"/>
              <a:buAutoNum type="arabicPeriod"/>
            </a:pPr>
            <a:r>
              <a:rPr lang="es-ES" sz="1400" b="1" dirty="0"/>
              <a:t>42 variables </a:t>
            </a:r>
            <a:r>
              <a:rPr lang="es-ES" sz="1400" dirty="0"/>
              <a:t>para el Módulo de Justicia Abierta (MJA) </a:t>
            </a:r>
            <a:endParaRPr lang="es-ES" sz="1400" b="1" dirty="0"/>
          </a:p>
          <a:p>
            <a:pPr marL="457200" indent="-457200">
              <a:lnSpc>
                <a:spcPct val="220000"/>
              </a:lnSpc>
              <a:spcBef>
                <a:spcPts val="0"/>
              </a:spcBef>
              <a:buFont typeface="+mj-lt"/>
              <a:buAutoNum type="arabicPeriod"/>
            </a:pPr>
            <a:r>
              <a:rPr lang="es-ES" sz="1400" b="1" dirty="0"/>
              <a:t>13 variables </a:t>
            </a:r>
            <a:r>
              <a:rPr lang="es-ES" sz="1400" dirty="0"/>
              <a:t>para el Módulo de Aproximación Específica de Apertura Jurisdiccional (AEAJ)</a:t>
            </a:r>
          </a:p>
          <a:p>
            <a:pPr>
              <a:lnSpc>
                <a:spcPct val="220000"/>
              </a:lnSpc>
            </a:pPr>
            <a:endParaRPr lang="es-MX" sz="2000" dirty="0"/>
          </a:p>
        </p:txBody>
      </p:sp>
      <p:sp>
        <p:nvSpPr>
          <p:cNvPr id="5" name="Marcador de texto 4">
            <a:extLst>
              <a:ext uri="{FF2B5EF4-FFF2-40B4-BE49-F238E27FC236}">
                <a16:creationId xmlns:a16="http://schemas.microsoft.com/office/drawing/2014/main" id="{A8F99BA0-E225-4642-A7E1-CFDBD170E452}"/>
              </a:ext>
            </a:extLst>
          </p:cNvPr>
          <p:cNvSpPr>
            <a:spLocks noGrp="1"/>
          </p:cNvSpPr>
          <p:nvPr>
            <p:ph type="body" sz="quarter" idx="3"/>
          </p:nvPr>
        </p:nvSpPr>
        <p:spPr>
          <a:xfrm>
            <a:off x="6394427" y="1832462"/>
            <a:ext cx="4645152" cy="802237"/>
          </a:xfrm>
        </p:spPr>
        <p:txBody>
          <a:bodyPr/>
          <a:lstStyle/>
          <a:p>
            <a:pPr algn="ctr"/>
            <a:r>
              <a:rPr lang="es-MX" dirty="0"/>
              <a:t>Equipo coordinador</a:t>
            </a:r>
          </a:p>
        </p:txBody>
      </p:sp>
      <p:sp>
        <p:nvSpPr>
          <p:cNvPr id="7" name="Marcador de contenido 6">
            <a:extLst>
              <a:ext uri="{FF2B5EF4-FFF2-40B4-BE49-F238E27FC236}">
                <a16:creationId xmlns:a16="http://schemas.microsoft.com/office/drawing/2014/main" id="{A8AC45C2-F569-0242-82EA-DCD6295D58B7}"/>
              </a:ext>
            </a:extLst>
          </p:cNvPr>
          <p:cNvSpPr>
            <a:spLocks noGrp="1"/>
          </p:cNvSpPr>
          <p:nvPr>
            <p:ph sz="quarter" idx="4"/>
          </p:nvPr>
        </p:nvSpPr>
        <p:spPr>
          <a:xfrm>
            <a:off x="6504038" y="2888781"/>
            <a:ext cx="4553475" cy="3836484"/>
          </a:xfrm>
        </p:spPr>
        <p:txBody>
          <a:bodyPr>
            <a:normAutofit/>
          </a:bodyPr>
          <a:lstStyle/>
          <a:p>
            <a:pPr marL="342900" indent="-342900">
              <a:lnSpc>
                <a:spcPct val="200000"/>
              </a:lnSpc>
              <a:buFont typeface="+mj-lt"/>
              <a:buAutoNum type="arabicPeriod"/>
            </a:pPr>
            <a:r>
              <a:rPr lang="es-ES" sz="1600" dirty="0"/>
              <a:t>Acompañamiento permanente</a:t>
            </a:r>
          </a:p>
          <a:p>
            <a:pPr marL="342900" indent="-342900">
              <a:lnSpc>
                <a:spcPct val="200000"/>
              </a:lnSpc>
              <a:buFont typeface="+mj-lt"/>
              <a:buAutoNum type="arabicPeriod"/>
            </a:pPr>
            <a:r>
              <a:rPr lang="es-ES" sz="1600" dirty="0"/>
              <a:t>Reuniones con todo el equipo </a:t>
            </a:r>
          </a:p>
          <a:p>
            <a:pPr marL="342900" indent="-342900">
              <a:lnSpc>
                <a:spcPct val="200000"/>
              </a:lnSpc>
              <a:buFont typeface="+mj-lt"/>
              <a:buAutoNum type="arabicPeriod"/>
            </a:pPr>
            <a:r>
              <a:rPr lang="es-ES" sz="1600" dirty="0"/>
              <a:t>Bitácora </a:t>
            </a:r>
          </a:p>
          <a:p>
            <a:pPr marL="342900" indent="-342900">
              <a:lnSpc>
                <a:spcPct val="200000"/>
              </a:lnSpc>
              <a:buFont typeface="+mj-lt"/>
              <a:buAutoNum type="arabicPeriod"/>
            </a:pPr>
            <a:r>
              <a:rPr lang="es-ES" sz="1600" dirty="0"/>
              <a:t>Registro de evidencias</a:t>
            </a:r>
          </a:p>
          <a:p>
            <a:pPr marL="342900" indent="-342900">
              <a:lnSpc>
                <a:spcPct val="200000"/>
              </a:lnSpc>
              <a:buFont typeface="+mj-lt"/>
              <a:buAutoNum type="arabicPeriod"/>
            </a:pPr>
            <a:r>
              <a:rPr lang="es-ES" sz="1600" dirty="0"/>
              <a:t>Auditoría</a:t>
            </a:r>
          </a:p>
        </p:txBody>
      </p:sp>
    </p:spTree>
    <p:extLst>
      <p:ext uri="{BB962C8B-B14F-4D97-AF65-F5344CB8AC3E}">
        <p14:creationId xmlns:p14="http://schemas.microsoft.com/office/powerpoint/2010/main" val="410450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701E7-831E-6640-8DEA-8EE6D7994F6C}"/>
              </a:ext>
            </a:extLst>
          </p:cNvPr>
          <p:cNvSpPr>
            <a:spLocks noGrp="1"/>
          </p:cNvSpPr>
          <p:nvPr>
            <p:ph type="title"/>
          </p:nvPr>
        </p:nvSpPr>
        <p:spPr>
          <a:xfrm>
            <a:off x="2330145" y="2284837"/>
            <a:ext cx="7531710" cy="3395873"/>
          </a:xfrm>
        </p:spPr>
        <p:txBody>
          <a:bodyPr>
            <a:normAutofit/>
          </a:bodyPr>
          <a:lstStyle/>
          <a:p>
            <a:pPr algn="ctr"/>
            <a:r>
              <a:rPr lang="es-MX" sz="5400" dirty="0"/>
              <a:t>aprendizajes de la Métrica de Justicia Abierta (MJA)</a:t>
            </a:r>
            <a:br>
              <a:rPr lang="es-MX" sz="5400" dirty="0"/>
            </a:br>
            <a:endParaRPr lang="es-MX" sz="5400" dirty="0"/>
          </a:p>
        </p:txBody>
      </p:sp>
    </p:spTree>
    <p:extLst>
      <p:ext uri="{BB962C8B-B14F-4D97-AF65-F5344CB8AC3E}">
        <p14:creationId xmlns:p14="http://schemas.microsoft.com/office/powerpoint/2010/main" val="333840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06438-F170-7247-A310-B21537641DFC}"/>
              </a:ext>
            </a:extLst>
          </p:cNvPr>
          <p:cNvSpPr>
            <a:spLocks noGrp="1"/>
          </p:cNvSpPr>
          <p:nvPr>
            <p:ph type="title"/>
          </p:nvPr>
        </p:nvSpPr>
        <p:spPr/>
        <p:txBody>
          <a:bodyPr/>
          <a:lstStyle/>
          <a:p>
            <a:r>
              <a:rPr lang="es-MX" dirty="0"/>
              <a:t>Problemario</a:t>
            </a:r>
          </a:p>
        </p:txBody>
      </p:sp>
      <p:sp>
        <p:nvSpPr>
          <p:cNvPr id="3" name="Marcador de contenido 2">
            <a:extLst>
              <a:ext uri="{FF2B5EF4-FFF2-40B4-BE49-F238E27FC236}">
                <a16:creationId xmlns:a16="http://schemas.microsoft.com/office/drawing/2014/main" id="{429ECC88-46B7-1648-A22C-309D86E4FA1A}"/>
              </a:ext>
            </a:extLst>
          </p:cNvPr>
          <p:cNvSpPr>
            <a:spLocks noGrp="1"/>
          </p:cNvSpPr>
          <p:nvPr>
            <p:ph idx="1"/>
          </p:nvPr>
        </p:nvSpPr>
        <p:spPr/>
        <p:txBody>
          <a:bodyPr>
            <a:normAutofit fontScale="92500" lnSpcReduction="20000"/>
          </a:bodyPr>
          <a:lstStyle/>
          <a:p>
            <a:pPr marL="457200" indent="-457200">
              <a:buFont typeface="+mj-lt"/>
              <a:buAutoNum type="arabicPeriod"/>
            </a:pPr>
            <a:r>
              <a:rPr lang="es-MX" dirty="0"/>
              <a:t>Tras 20 años de reconocimiento normativo del derecho de acceso a la información y ocho años de contar con un ”techo” para el cumplimiento de obligaciones: </a:t>
            </a:r>
          </a:p>
          <a:p>
            <a:pPr marL="914400" lvl="1" indent="-457200">
              <a:buFont typeface="+mj-lt"/>
              <a:buAutoNum type="alphaLcParenR"/>
            </a:pPr>
            <a:r>
              <a:rPr lang="es-MX" dirty="0"/>
              <a:t> ¿qué rutinas existen para la gestión de información?</a:t>
            </a:r>
          </a:p>
          <a:p>
            <a:pPr marL="914400" lvl="1" indent="-457200">
              <a:buFont typeface="+mj-lt"/>
              <a:buAutoNum type="alphaLcParenR"/>
            </a:pPr>
            <a:r>
              <a:rPr lang="es-MX" dirty="0"/>
              <a:t>¿qué tanto cumplen con la obligación de colocar información en la vitrina pública más allá de las sentencias y acuerdos?</a:t>
            </a:r>
          </a:p>
          <a:p>
            <a:pPr marL="914400" lvl="1" indent="-457200">
              <a:buFont typeface="+mj-lt"/>
              <a:buAutoNum type="alphaLcParenR"/>
            </a:pPr>
            <a:r>
              <a:rPr lang="es-MX" dirty="0"/>
              <a:t>¿las instituciones son reactivas o proactivas?</a:t>
            </a:r>
          </a:p>
          <a:p>
            <a:pPr marL="457200" indent="-457200">
              <a:buFont typeface="+mj-lt"/>
              <a:buAutoNum type="arabicPeriod"/>
            </a:pPr>
            <a:r>
              <a:rPr lang="es-MX" dirty="0"/>
              <a:t>En un país con fuertes desigualdades y baja conectividad (60.6% de los hogares en México cuentan con acceso a internet, INEGI) ¿la tecnología (PNT) facilita o dificulta el DAI?</a:t>
            </a:r>
          </a:p>
          <a:p>
            <a:pPr marL="457200" indent="-457200">
              <a:buFont typeface="+mj-lt"/>
              <a:buAutoNum type="arabicPeriod"/>
            </a:pPr>
            <a:r>
              <a:rPr lang="es-MX" dirty="0"/>
              <a:t>¿Qué tanto los ciudadanos conocen los derechos que tutelan las instituciones del ecosistema de justicia? (Pedagogía institucional)</a:t>
            </a:r>
          </a:p>
        </p:txBody>
      </p:sp>
    </p:spTree>
    <p:extLst>
      <p:ext uri="{BB962C8B-B14F-4D97-AF65-F5344CB8AC3E}">
        <p14:creationId xmlns:p14="http://schemas.microsoft.com/office/powerpoint/2010/main" val="64880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D5CF2E-4803-5E4A-8D3F-E4EE37EEE33D}"/>
              </a:ext>
            </a:extLst>
          </p:cNvPr>
          <p:cNvSpPr>
            <a:spLocks noGrp="1"/>
          </p:cNvSpPr>
          <p:nvPr>
            <p:ph type="title"/>
          </p:nvPr>
        </p:nvSpPr>
        <p:spPr/>
        <p:txBody>
          <a:bodyPr/>
          <a:lstStyle/>
          <a:p>
            <a:r>
              <a:rPr lang="es-MX" dirty="0"/>
              <a:t>problemario</a:t>
            </a:r>
          </a:p>
        </p:txBody>
      </p:sp>
      <p:sp>
        <p:nvSpPr>
          <p:cNvPr id="3" name="Marcador de contenido 2">
            <a:extLst>
              <a:ext uri="{FF2B5EF4-FFF2-40B4-BE49-F238E27FC236}">
                <a16:creationId xmlns:a16="http://schemas.microsoft.com/office/drawing/2014/main" id="{70F13FAD-D86A-8B43-8F26-C21D2DC546AC}"/>
              </a:ext>
            </a:extLst>
          </p:cNvPr>
          <p:cNvSpPr>
            <a:spLocks noGrp="1"/>
          </p:cNvSpPr>
          <p:nvPr>
            <p:ph idx="1"/>
          </p:nvPr>
        </p:nvSpPr>
        <p:spPr>
          <a:xfrm>
            <a:off x="1451579" y="2015732"/>
            <a:ext cx="9603275" cy="3775468"/>
          </a:xfrm>
        </p:spPr>
        <p:txBody>
          <a:bodyPr>
            <a:normAutofit fontScale="85000" lnSpcReduction="20000"/>
          </a:bodyPr>
          <a:lstStyle/>
          <a:p>
            <a:pPr marL="457200" indent="-457200">
              <a:buFont typeface="+mj-lt"/>
              <a:buAutoNum type="arabicPeriod" startAt="4"/>
            </a:pPr>
            <a:r>
              <a:rPr lang="es-MX" sz="1900" dirty="0"/>
              <a:t>Desafíos de las ”nuevas dimensiones”</a:t>
            </a:r>
          </a:p>
          <a:p>
            <a:pPr marL="914400" lvl="1" indent="-457200">
              <a:buFont typeface="+mj-lt"/>
              <a:buAutoNum type="alphaLcPeriod"/>
            </a:pPr>
            <a:r>
              <a:rPr lang="es-MX" sz="1900" dirty="0"/>
              <a:t>Diferencias entre participación y colaboración-noción de Justicia Abierta.  ¿Cuál sería una buena práctica de colaboración y cuál de participación?</a:t>
            </a:r>
          </a:p>
          <a:p>
            <a:pPr marL="914400" lvl="1" indent="-457200">
              <a:buFont typeface="+mj-lt"/>
              <a:buAutoNum type="alphaLcPeriod"/>
            </a:pPr>
            <a:r>
              <a:rPr lang="es-MX" sz="1900" dirty="0"/>
              <a:t>¿Cómo y por qué medir “rendición de cuentas”? </a:t>
            </a:r>
          </a:p>
          <a:p>
            <a:pPr marL="914400" lvl="1" indent="-457200">
              <a:buFont typeface="+mj-lt"/>
              <a:buAutoNum type="alphaLcPeriod"/>
            </a:pPr>
            <a:r>
              <a:rPr lang="es-MX" sz="1900" dirty="0"/>
              <a:t>Posible impacto de la PNA en las acciones de las instituciones del ecosistema (el fantasma de los peces gordos)</a:t>
            </a:r>
          </a:p>
          <a:p>
            <a:pPr marL="914400" lvl="1" indent="-457200">
              <a:buFont typeface="+mj-lt"/>
              <a:buAutoNum type="alphaLcPeriod"/>
            </a:pPr>
            <a:r>
              <a:rPr lang="es-MX" sz="1900" dirty="0"/>
              <a:t>Posible papel de las denuncias en el combate a la corrupción</a:t>
            </a:r>
          </a:p>
          <a:p>
            <a:pPr marL="914400" lvl="1" indent="-457200">
              <a:buFont typeface="+mj-lt"/>
              <a:buAutoNum type="alphaLcPeriod"/>
            </a:pPr>
            <a:r>
              <a:rPr lang="es-MX" sz="1900" dirty="0"/>
              <a:t>Relevancia de los archivos y cómo acercarse a la gestión documental</a:t>
            </a:r>
          </a:p>
          <a:p>
            <a:pPr marL="457200" indent="-457200">
              <a:buFont typeface="+mj-lt"/>
              <a:buAutoNum type="arabicPeriod" startAt="4"/>
            </a:pPr>
            <a:r>
              <a:rPr lang="es-MX" sz="1900" dirty="0"/>
              <a:t>Alertas detectadas en la Métrica de Gobierno Abierto 2021</a:t>
            </a:r>
          </a:p>
          <a:p>
            <a:pPr marL="914400" lvl="1" indent="-457200">
              <a:buFont typeface="+mj-lt"/>
              <a:buAutoNum type="alphaLcParenR"/>
            </a:pPr>
            <a:r>
              <a:rPr lang="es-MX" sz="1900" dirty="0"/>
              <a:t>Padrón único de sujetos obligados</a:t>
            </a:r>
          </a:p>
          <a:p>
            <a:pPr marL="914400" lvl="1" indent="-457200">
              <a:buFont typeface="+mj-lt"/>
              <a:buAutoNum type="alphaLcParenR"/>
            </a:pPr>
            <a:r>
              <a:rPr lang="es-MX" sz="1900" dirty="0"/>
              <a:t>Posible impacto del Sistema Nacional de Transparencia</a:t>
            </a:r>
          </a:p>
          <a:p>
            <a:pPr marL="914400" lvl="1" indent="-457200">
              <a:buFont typeface="+mj-lt"/>
              <a:buAutoNum type="alphaLcParenR"/>
            </a:pPr>
            <a:r>
              <a:rPr lang="es-MX" sz="1900" dirty="0"/>
              <a:t>Diferencias entre PNT y micrositios</a:t>
            </a:r>
          </a:p>
          <a:p>
            <a:pPr marL="914400" lvl="1" indent="-457200">
              <a:buFont typeface="+mj-lt"/>
              <a:buAutoNum type="alphaLcParenR"/>
            </a:pPr>
            <a:endParaRPr lang="es-MX" dirty="0"/>
          </a:p>
          <a:p>
            <a:pPr marL="457200" indent="-457200">
              <a:buFont typeface="+mj-lt"/>
              <a:buAutoNum type="arabicPeriod" startAt="4"/>
            </a:pPr>
            <a:endParaRPr lang="es-MX" dirty="0"/>
          </a:p>
        </p:txBody>
      </p:sp>
    </p:spTree>
    <p:extLst>
      <p:ext uri="{BB962C8B-B14F-4D97-AF65-F5344CB8AC3E}">
        <p14:creationId xmlns:p14="http://schemas.microsoft.com/office/powerpoint/2010/main" val="171347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948310-9B6B-314A-A606-176464269D92}"/>
              </a:ext>
            </a:extLst>
          </p:cNvPr>
          <p:cNvSpPr>
            <a:spLocks noGrp="1"/>
          </p:cNvSpPr>
          <p:nvPr>
            <p:ph type="title"/>
          </p:nvPr>
        </p:nvSpPr>
        <p:spPr/>
        <p:txBody>
          <a:bodyPr/>
          <a:lstStyle/>
          <a:p>
            <a:r>
              <a:rPr lang="es-MX" dirty="0"/>
              <a:t>Instituciones con funciones jurisdiccionales</a:t>
            </a:r>
          </a:p>
        </p:txBody>
      </p:sp>
      <p:sp>
        <p:nvSpPr>
          <p:cNvPr id="3" name="Marcador de contenido 2">
            <a:extLst>
              <a:ext uri="{FF2B5EF4-FFF2-40B4-BE49-F238E27FC236}">
                <a16:creationId xmlns:a16="http://schemas.microsoft.com/office/drawing/2014/main" id="{6A5EE788-137B-0D45-A885-0E2105C1B547}"/>
              </a:ext>
            </a:extLst>
          </p:cNvPr>
          <p:cNvSpPr>
            <a:spLocks noGrp="1"/>
          </p:cNvSpPr>
          <p:nvPr>
            <p:ph idx="1"/>
          </p:nvPr>
        </p:nvSpPr>
        <p:spPr/>
        <p:txBody>
          <a:bodyPr/>
          <a:lstStyle/>
          <a:p>
            <a:pPr marL="457200" indent="-457200">
              <a:buFont typeface="+mj-lt"/>
              <a:buAutoNum type="arabicPeriod"/>
            </a:pPr>
            <a:r>
              <a:rPr lang="es-MX" dirty="0"/>
              <a:t>¿Cuál es el estándar mínimo?</a:t>
            </a:r>
          </a:p>
          <a:p>
            <a:pPr marL="457200" indent="-457200">
              <a:buFont typeface="+mj-lt"/>
              <a:buAutoNum type="arabicPeriod"/>
            </a:pPr>
            <a:r>
              <a:rPr lang="es-MX" dirty="0"/>
              <a:t>¿Qué desafíos hay con las designaciones públicas?</a:t>
            </a:r>
          </a:p>
          <a:p>
            <a:pPr marL="457200" indent="-457200">
              <a:buFont typeface="+mj-lt"/>
              <a:buAutoNum type="arabicPeriod"/>
            </a:pPr>
            <a:r>
              <a:rPr lang="es-MX" dirty="0"/>
              <a:t>¿Cuáles son los criterios de accesibilidad para sentencias, laudos o resoluciones?</a:t>
            </a:r>
          </a:p>
          <a:p>
            <a:pPr marL="457200" indent="-457200">
              <a:buFont typeface="+mj-lt"/>
              <a:buAutoNum type="arabicPeriod"/>
            </a:pPr>
            <a:r>
              <a:rPr lang="es-MX" dirty="0"/>
              <a:t>¿Qué tanto se utilizan mecanismos para allegarse de información por parte de la ciudadanía?</a:t>
            </a:r>
          </a:p>
          <a:p>
            <a:pPr marL="457200" indent="-457200">
              <a:buFont typeface="+mj-lt"/>
              <a:buAutoNum type="arabicPeriod"/>
            </a:pPr>
            <a:r>
              <a:rPr lang="es-MX" dirty="0"/>
              <a:t>¿Cómo se pueden vincular con la ciudadanía en general?</a:t>
            </a:r>
          </a:p>
        </p:txBody>
      </p:sp>
    </p:spTree>
    <p:extLst>
      <p:ext uri="{BB962C8B-B14F-4D97-AF65-F5344CB8AC3E}">
        <p14:creationId xmlns:p14="http://schemas.microsoft.com/office/powerpoint/2010/main" val="191760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F47D5-9E18-7B49-B9C6-39AB9CB44051}"/>
              </a:ext>
            </a:extLst>
          </p:cNvPr>
          <p:cNvSpPr>
            <a:spLocks noGrp="1"/>
          </p:cNvSpPr>
          <p:nvPr>
            <p:ph type="title"/>
          </p:nvPr>
        </p:nvSpPr>
        <p:spPr/>
        <p:txBody>
          <a:bodyPr/>
          <a:lstStyle/>
          <a:p>
            <a:r>
              <a:rPr lang="es-MX" dirty="0"/>
              <a:t>Hoja de ruta</a:t>
            </a:r>
          </a:p>
        </p:txBody>
      </p:sp>
      <p:sp>
        <p:nvSpPr>
          <p:cNvPr id="3" name="Marcador de contenido 2">
            <a:extLst>
              <a:ext uri="{FF2B5EF4-FFF2-40B4-BE49-F238E27FC236}">
                <a16:creationId xmlns:a16="http://schemas.microsoft.com/office/drawing/2014/main" id="{A6BDBCF9-3C64-C749-8D95-18ECE45DC743}"/>
              </a:ext>
            </a:extLst>
          </p:cNvPr>
          <p:cNvSpPr>
            <a:spLocks noGrp="1"/>
          </p:cNvSpPr>
          <p:nvPr>
            <p:ph idx="1"/>
          </p:nvPr>
        </p:nvSpPr>
        <p:spPr/>
        <p:txBody>
          <a:bodyPr/>
          <a:lstStyle/>
          <a:p>
            <a:r>
              <a:rPr lang="es-MX" sz="4000" dirty="0"/>
              <a:t>Objetivo</a:t>
            </a:r>
          </a:p>
          <a:p>
            <a:r>
              <a:rPr lang="es-MX" sz="4000" dirty="0"/>
              <a:t>Método</a:t>
            </a:r>
          </a:p>
          <a:p>
            <a:r>
              <a:rPr lang="es-MX" sz="4000" dirty="0"/>
              <a:t>Recolección de Información</a:t>
            </a:r>
          </a:p>
          <a:p>
            <a:r>
              <a:rPr lang="es-MX" sz="4000" dirty="0"/>
              <a:t>Reflexiones</a:t>
            </a:r>
          </a:p>
          <a:p>
            <a:endParaRPr lang="es-MX" dirty="0"/>
          </a:p>
        </p:txBody>
      </p:sp>
    </p:spTree>
    <p:extLst>
      <p:ext uri="{BB962C8B-B14F-4D97-AF65-F5344CB8AC3E}">
        <p14:creationId xmlns:p14="http://schemas.microsoft.com/office/powerpoint/2010/main" val="3005052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701E7-831E-6640-8DEA-8EE6D7994F6C}"/>
              </a:ext>
            </a:extLst>
          </p:cNvPr>
          <p:cNvSpPr>
            <a:spLocks noGrp="1"/>
          </p:cNvSpPr>
          <p:nvPr>
            <p:ph type="title"/>
          </p:nvPr>
        </p:nvSpPr>
        <p:spPr>
          <a:xfrm>
            <a:off x="836054" y="409395"/>
            <a:ext cx="10753966" cy="1325563"/>
          </a:xfrm>
        </p:spPr>
        <p:txBody>
          <a:bodyPr>
            <a:normAutofit/>
          </a:bodyPr>
          <a:lstStyle/>
          <a:p>
            <a:pPr algn="just">
              <a:lnSpc>
                <a:spcPct val="107000"/>
              </a:lnSpc>
              <a:spcAft>
                <a:spcPts val="800"/>
              </a:spcAft>
            </a:pPr>
            <a:r>
              <a:rPr lang="es-MX" sz="2400" dirty="0">
                <a:solidFill>
                  <a:schemeClr val="tx1"/>
                </a:solidFill>
                <a:effectLst/>
                <a:ea typeface="Calibri" panose="020F0502020204030204" pitchFamily="34" charset="0"/>
              </a:rPr>
              <a:t>Los porcentajes se calculan sobre </a:t>
            </a:r>
            <a:r>
              <a:rPr lang="es-MX" sz="2400" b="1" dirty="0">
                <a:solidFill>
                  <a:schemeClr val="tx1"/>
                </a:solidFill>
                <a:effectLst/>
                <a:ea typeface="Calibri" panose="020F0502020204030204" pitchFamily="34" charset="0"/>
              </a:rPr>
              <a:t>236 sujetos obligados</a:t>
            </a:r>
            <a:r>
              <a:rPr lang="es-MX" sz="2400" dirty="0">
                <a:solidFill>
                  <a:schemeClr val="tx1"/>
                </a:solidFill>
                <a:effectLst/>
                <a:ea typeface="Calibri" panose="020F0502020204030204" pitchFamily="34" charset="0"/>
              </a:rPr>
              <a:t>.</a:t>
            </a:r>
            <a:endParaRPr lang="es-MX" sz="2400" dirty="0">
              <a:solidFill>
                <a:schemeClr val="tx1"/>
              </a:solidFill>
            </a:endParaRPr>
          </a:p>
        </p:txBody>
      </p:sp>
      <p:graphicFrame>
        <p:nvGraphicFramePr>
          <p:cNvPr id="3" name="Tabla 2">
            <a:extLst>
              <a:ext uri="{FF2B5EF4-FFF2-40B4-BE49-F238E27FC236}">
                <a16:creationId xmlns:a16="http://schemas.microsoft.com/office/drawing/2014/main" id="{550EA85A-A58C-0E6D-795F-12DE472868D8}"/>
              </a:ext>
            </a:extLst>
          </p:cNvPr>
          <p:cNvGraphicFramePr>
            <a:graphicFrameLocks noGrp="1"/>
          </p:cNvGraphicFramePr>
          <p:nvPr>
            <p:extLst>
              <p:ext uri="{D42A27DB-BD31-4B8C-83A1-F6EECF244321}">
                <p14:modId xmlns:p14="http://schemas.microsoft.com/office/powerpoint/2010/main" val="3230887752"/>
              </p:ext>
            </p:extLst>
          </p:nvPr>
        </p:nvGraphicFramePr>
        <p:xfrm>
          <a:off x="251460" y="1931669"/>
          <a:ext cx="11567159" cy="4638919"/>
        </p:xfrm>
        <a:graphic>
          <a:graphicData uri="http://schemas.openxmlformats.org/drawingml/2006/table">
            <a:tbl>
              <a:tblPr firstRow="1" firstCol="1" bandRow="1">
                <a:tableStyleId>{93296810-A885-4BE3-A3E7-6D5BEEA58F35}</a:tableStyleId>
              </a:tblPr>
              <a:tblGrid>
                <a:gridCol w="2767495">
                  <a:extLst>
                    <a:ext uri="{9D8B030D-6E8A-4147-A177-3AD203B41FA5}">
                      <a16:colId xmlns:a16="http://schemas.microsoft.com/office/drawing/2014/main" val="3629173418"/>
                    </a:ext>
                  </a:extLst>
                </a:gridCol>
                <a:gridCol w="2767495">
                  <a:extLst>
                    <a:ext uri="{9D8B030D-6E8A-4147-A177-3AD203B41FA5}">
                      <a16:colId xmlns:a16="http://schemas.microsoft.com/office/drawing/2014/main" val="2034308275"/>
                    </a:ext>
                  </a:extLst>
                </a:gridCol>
                <a:gridCol w="2767495">
                  <a:extLst>
                    <a:ext uri="{9D8B030D-6E8A-4147-A177-3AD203B41FA5}">
                      <a16:colId xmlns:a16="http://schemas.microsoft.com/office/drawing/2014/main" val="2661948226"/>
                    </a:ext>
                  </a:extLst>
                </a:gridCol>
                <a:gridCol w="1632337">
                  <a:extLst>
                    <a:ext uri="{9D8B030D-6E8A-4147-A177-3AD203B41FA5}">
                      <a16:colId xmlns:a16="http://schemas.microsoft.com/office/drawing/2014/main" val="3115579427"/>
                    </a:ext>
                  </a:extLst>
                </a:gridCol>
                <a:gridCol w="1632337">
                  <a:extLst>
                    <a:ext uri="{9D8B030D-6E8A-4147-A177-3AD203B41FA5}">
                      <a16:colId xmlns:a16="http://schemas.microsoft.com/office/drawing/2014/main" val="4259306461"/>
                    </a:ext>
                  </a:extLst>
                </a:gridCol>
              </a:tblGrid>
              <a:tr h="307313">
                <a:tc>
                  <a:txBody>
                    <a:bodyPr/>
                    <a:lstStyle/>
                    <a:p>
                      <a:pPr algn="ctr">
                        <a:lnSpc>
                          <a:spcPct val="107000"/>
                        </a:lnSpc>
                        <a:spcAft>
                          <a:spcPts val="800"/>
                        </a:spcAft>
                      </a:pPr>
                      <a:r>
                        <a:rPr lang="es-MX" sz="1100" dirty="0">
                          <a:effectLst/>
                        </a:rPr>
                        <a:t>Dimensión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Perspectiva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Subíndice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Indicadores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Número de variables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764243007"/>
                  </a:ext>
                </a:extLst>
              </a:tr>
              <a:tr h="406412">
                <a:tc rowSpan="3">
                  <a:txBody>
                    <a:bodyPr/>
                    <a:lstStyle/>
                    <a:p>
                      <a:pPr>
                        <a:lnSpc>
                          <a:spcPct val="107000"/>
                        </a:lnSpc>
                        <a:spcAft>
                          <a:spcPts val="800"/>
                        </a:spcAft>
                      </a:pPr>
                      <a:r>
                        <a:rPr lang="es-MX" sz="1100">
                          <a:effectLst/>
                        </a:rPr>
                        <a:t>Transparencia (T)</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dirty="0">
                          <a:effectLst/>
                        </a:rPr>
                        <a:t>Gubernamental (TG)</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1. Transparencia activa y proactiva (Ta)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1.1 – 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8</a:t>
                      </a:r>
                    </a:p>
                  </a:txBody>
                  <a:tcPr marL="52531" marR="52531" marT="0" marB="0" anchor="ctr"/>
                </a:tc>
                <a:extLst>
                  <a:ext uri="{0D108BD9-81ED-4DB2-BD59-A6C34878D82A}">
                    <a16:rowId xmlns:a16="http://schemas.microsoft.com/office/drawing/2014/main" val="3673947715"/>
                  </a:ext>
                </a:extLst>
              </a:tr>
              <a:tr h="428940">
                <a:tc vMerge="1">
                  <a:txBody>
                    <a:bodyPr/>
                    <a:lstStyle/>
                    <a:p>
                      <a:endParaRPr lang="es-MX"/>
                    </a:p>
                  </a:txBody>
                  <a:tcPr/>
                </a:tc>
                <a:tc rowSpan="2">
                  <a:txBody>
                    <a:bodyPr/>
                    <a:lstStyle/>
                    <a:p>
                      <a:pPr>
                        <a:lnSpc>
                          <a:spcPct val="107000"/>
                        </a:lnSpc>
                        <a:spcAft>
                          <a:spcPts val="800"/>
                        </a:spcAft>
                      </a:pPr>
                      <a:r>
                        <a:rPr lang="es-MX" sz="1100">
                          <a:effectLst/>
                        </a:rPr>
                        <a:t>Ciudadana (TC)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2. Calidad institucional para el derecho a saber (Cd)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2.1 – 2.3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3212811818"/>
                  </a:ext>
                </a:extLst>
              </a:tr>
              <a:tr h="149838">
                <a:tc vMerge="1">
                  <a:txBody>
                    <a:bodyPr/>
                    <a:lstStyle/>
                    <a:p>
                      <a:endParaRPr lang="es-MX"/>
                    </a:p>
                  </a:txBody>
                  <a:tcPr/>
                </a:tc>
                <a:tc vMerge="1">
                  <a:txBody>
                    <a:bodyPr/>
                    <a:lstStyle/>
                    <a:p>
                      <a:endParaRPr lang="es-MX"/>
                    </a:p>
                  </a:txBody>
                  <a:tcPr/>
                </a:tc>
                <a:tc gridSpan="2">
                  <a:txBody>
                    <a:bodyPr/>
                    <a:lstStyle/>
                    <a:p>
                      <a:pPr>
                        <a:lnSpc>
                          <a:spcPct val="107000"/>
                        </a:lnSpc>
                        <a:spcAft>
                          <a:spcPts val="800"/>
                        </a:spcAft>
                      </a:pPr>
                      <a:r>
                        <a:rPr lang="es-MX" sz="1100">
                          <a:effectLst/>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hMerge="1">
                  <a:txBody>
                    <a:bodyPr/>
                    <a:lstStyle/>
                    <a:p>
                      <a:endParaRPr lang="es-MX"/>
                    </a:p>
                  </a:txBody>
                  <a:tcPr/>
                </a:tc>
                <a:tc>
                  <a:txBody>
                    <a:bodyPr/>
                    <a:lstStyle/>
                    <a:p>
                      <a:pPr algn="ctr">
                        <a:lnSpc>
                          <a:spcPct val="107000"/>
                        </a:lnSpc>
                        <a:spcAft>
                          <a:spcPts val="800"/>
                        </a:spcAft>
                      </a:pPr>
                      <a:r>
                        <a:rPr lang="es-MX" sz="1100" dirty="0">
                          <a:effectLst/>
                        </a:rPr>
                        <a:t>11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339783982"/>
                  </a:ext>
                </a:extLst>
              </a:tr>
              <a:tr h="406412">
                <a:tc rowSpan="3">
                  <a:txBody>
                    <a:bodyPr/>
                    <a:lstStyle/>
                    <a:p>
                      <a:pPr>
                        <a:lnSpc>
                          <a:spcPct val="107000"/>
                        </a:lnSpc>
                        <a:spcAft>
                          <a:spcPts val="800"/>
                        </a:spcAft>
                      </a:pPr>
                      <a:r>
                        <a:rPr lang="es-MX" sz="1100">
                          <a:effectLst/>
                        </a:rPr>
                        <a:t>Participación (P)</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Gubernamental (PG)</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3. Participación en apoyo ciudadano (Pac)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3.1 – 3.3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003795542"/>
                  </a:ext>
                </a:extLst>
              </a:tr>
              <a:tr h="283820">
                <a:tc vMerge="1">
                  <a:txBody>
                    <a:bodyPr/>
                    <a:lstStyle/>
                    <a:p>
                      <a:endParaRPr lang="es-MX"/>
                    </a:p>
                  </a:txBody>
                  <a:tcPr/>
                </a:tc>
                <a:tc rowSpan="2">
                  <a:txBody>
                    <a:bodyPr/>
                    <a:lstStyle/>
                    <a:p>
                      <a:pPr>
                        <a:lnSpc>
                          <a:spcPct val="107000"/>
                        </a:lnSpc>
                        <a:spcAft>
                          <a:spcPts val="800"/>
                        </a:spcAft>
                      </a:pPr>
                      <a:r>
                        <a:rPr lang="es-MX" sz="1100">
                          <a:effectLst/>
                        </a:rPr>
                        <a:t>Ciudadana (PC)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4. Justicia y servicios digitales (Jsd)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4.1 – 4.4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840311683"/>
                  </a:ext>
                </a:extLst>
              </a:tr>
              <a:tr h="149838">
                <a:tc vMerge="1">
                  <a:txBody>
                    <a:bodyPr/>
                    <a:lstStyle/>
                    <a:p>
                      <a:endParaRPr lang="es-MX"/>
                    </a:p>
                  </a:txBody>
                  <a:tcPr/>
                </a:tc>
                <a:tc vMerge="1">
                  <a:txBody>
                    <a:bodyPr/>
                    <a:lstStyle/>
                    <a:p>
                      <a:endParaRPr lang="es-MX"/>
                    </a:p>
                  </a:txBody>
                  <a:tcPr/>
                </a:tc>
                <a:tc gridSpan="2">
                  <a:txBody>
                    <a:bodyPr/>
                    <a:lstStyle/>
                    <a:p>
                      <a:pPr>
                        <a:lnSpc>
                          <a:spcPct val="107000"/>
                        </a:lnSpc>
                        <a:spcAft>
                          <a:spcPts val="800"/>
                        </a:spcAft>
                      </a:pPr>
                      <a:r>
                        <a:rPr lang="es-MX" sz="1100">
                          <a:effectLst/>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hMerge="1">
                  <a:txBody>
                    <a:bodyPr/>
                    <a:lstStyle/>
                    <a:p>
                      <a:endParaRPr lang="es-MX"/>
                    </a:p>
                  </a:txBody>
                  <a:tcPr/>
                </a:tc>
                <a:tc>
                  <a:txBody>
                    <a:bodyPr/>
                    <a:lstStyle/>
                    <a:p>
                      <a:pPr algn="ctr">
                        <a:lnSpc>
                          <a:spcPct val="107000"/>
                        </a:lnSpc>
                        <a:spcAft>
                          <a:spcPts val="800"/>
                        </a:spcAft>
                      </a:pPr>
                      <a:r>
                        <a:rPr lang="es-MX" sz="1100" dirty="0">
                          <a:effectLst/>
                        </a:rPr>
                        <a:t>7</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237946573"/>
                  </a:ext>
                </a:extLst>
              </a:tr>
              <a:tr h="283820">
                <a:tc rowSpan="4">
                  <a:txBody>
                    <a:bodyPr/>
                    <a:lstStyle/>
                    <a:p>
                      <a:pPr>
                        <a:lnSpc>
                          <a:spcPct val="107000"/>
                        </a:lnSpc>
                        <a:spcAft>
                          <a:spcPts val="800"/>
                        </a:spcAft>
                      </a:pPr>
                      <a:r>
                        <a:rPr lang="es-MX" sz="1100">
                          <a:effectLst/>
                        </a:rPr>
                        <a:t>Colaboración (C)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rowSpan="2">
                  <a:txBody>
                    <a:bodyPr/>
                    <a:lstStyle/>
                    <a:p>
                      <a:pPr>
                        <a:lnSpc>
                          <a:spcPct val="107000"/>
                        </a:lnSpc>
                        <a:spcAft>
                          <a:spcPts val="800"/>
                        </a:spcAft>
                      </a:pPr>
                      <a:r>
                        <a:rPr lang="es-MX" sz="1100">
                          <a:effectLst/>
                        </a:rPr>
                        <a:t>Gubernamental (CG)</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5. Justicia alternativa (Ja)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5.1 – 5.3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3045133451"/>
                  </a:ext>
                </a:extLst>
              </a:tr>
              <a:tr h="307313">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100">
                          <a:effectLst/>
                        </a:rPr>
                        <a:t>6. Instrumentos de colaboración (Ic)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6.1 – 6.2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728737605"/>
                  </a:ext>
                </a:extLst>
              </a:tr>
              <a:tr h="428940">
                <a:tc vMerge="1">
                  <a:txBody>
                    <a:bodyPr/>
                    <a:lstStyle/>
                    <a:p>
                      <a:endParaRPr lang="es-MX"/>
                    </a:p>
                  </a:txBody>
                  <a:tcPr/>
                </a:tc>
                <a:tc rowSpan="2">
                  <a:txBody>
                    <a:bodyPr/>
                    <a:lstStyle/>
                    <a:p>
                      <a:pPr>
                        <a:lnSpc>
                          <a:spcPct val="107000"/>
                        </a:lnSpc>
                        <a:spcAft>
                          <a:spcPts val="800"/>
                        </a:spcAft>
                      </a:pPr>
                      <a:r>
                        <a:rPr lang="es-MX" sz="1100">
                          <a:effectLst/>
                        </a:rPr>
                        <a:t>Ciudadana (CC)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7. Canales formales de colaboración ciudadana (Cc)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7.1 –7.3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172559908"/>
                  </a:ext>
                </a:extLst>
              </a:tr>
              <a:tr h="149838">
                <a:tc vMerge="1">
                  <a:txBody>
                    <a:bodyPr/>
                    <a:lstStyle/>
                    <a:p>
                      <a:endParaRPr lang="es-MX"/>
                    </a:p>
                  </a:txBody>
                  <a:tcPr/>
                </a:tc>
                <a:tc vMerge="1">
                  <a:txBody>
                    <a:bodyPr/>
                    <a:lstStyle/>
                    <a:p>
                      <a:endParaRPr lang="es-MX"/>
                    </a:p>
                  </a:txBody>
                  <a:tcPr/>
                </a:tc>
                <a:tc gridSpan="2">
                  <a:txBody>
                    <a:bodyPr/>
                    <a:lstStyle/>
                    <a:p>
                      <a:pPr>
                        <a:lnSpc>
                          <a:spcPct val="107000"/>
                        </a:lnSpc>
                        <a:spcAft>
                          <a:spcPts val="800"/>
                        </a:spcAft>
                      </a:pPr>
                      <a:r>
                        <a:rPr lang="es-MX" sz="1100">
                          <a:effectLst/>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hMerge="1">
                  <a:txBody>
                    <a:bodyPr/>
                    <a:lstStyle/>
                    <a:p>
                      <a:endParaRPr lang="es-MX"/>
                    </a:p>
                  </a:txBody>
                  <a:tcPr/>
                </a:tc>
                <a:tc>
                  <a:txBody>
                    <a:bodyPr/>
                    <a:lstStyle/>
                    <a:p>
                      <a:pPr algn="ctr">
                        <a:lnSpc>
                          <a:spcPct val="107000"/>
                        </a:lnSpc>
                        <a:spcAft>
                          <a:spcPts val="800"/>
                        </a:spcAft>
                      </a:pPr>
                      <a:r>
                        <a:rPr lang="es-MX" sz="1100" dirty="0">
                          <a:effectLst/>
                        </a:rPr>
                        <a:t>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1101290316"/>
                  </a:ext>
                </a:extLst>
              </a:tr>
              <a:tr h="283820">
                <a:tc rowSpan="5">
                  <a:txBody>
                    <a:bodyPr/>
                    <a:lstStyle/>
                    <a:p>
                      <a:pPr>
                        <a:lnSpc>
                          <a:spcPct val="107000"/>
                        </a:lnSpc>
                        <a:spcAft>
                          <a:spcPts val="800"/>
                        </a:spcAft>
                      </a:pPr>
                      <a:r>
                        <a:rPr lang="es-MX" sz="1100">
                          <a:effectLst/>
                        </a:rPr>
                        <a:t>Rendición de Cuentas (RC)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rowSpan="2">
                  <a:txBody>
                    <a:bodyPr/>
                    <a:lstStyle/>
                    <a:p>
                      <a:pPr>
                        <a:lnSpc>
                          <a:spcPct val="107000"/>
                        </a:lnSpc>
                        <a:spcAft>
                          <a:spcPts val="800"/>
                        </a:spcAft>
                      </a:pPr>
                      <a:r>
                        <a:rPr lang="es-MX" sz="1100">
                          <a:effectLst/>
                        </a:rPr>
                        <a:t>Gubernamental (RG)</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8. Responsabilidad pública (Rp)</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8.1 – 8.3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1880446937"/>
                  </a:ext>
                </a:extLst>
              </a:tr>
              <a:tr h="149838">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100">
                          <a:effectLst/>
                        </a:rPr>
                        <a:t>9. Archivos (Ar)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9.1 – 9.6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6</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1864028232"/>
                  </a:ext>
                </a:extLst>
              </a:tr>
              <a:tr h="149838">
                <a:tc vMerge="1">
                  <a:txBody>
                    <a:bodyPr/>
                    <a:lstStyle/>
                    <a:p>
                      <a:endParaRPr lang="es-MX"/>
                    </a:p>
                  </a:txBody>
                  <a:tcPr/>
                </a:tc>
                <a:tc rowSpan="3">
                  <a:txBody>
                    <a:bodyPr/>
                    <a:lstStyle/>
                    <a:p>
                      <a:pPr>
                        <a:lnSpc>
                          <a:spcPct val="107000"/>
                        </a:lnSpc>
                        <a:spcAft>
                          <a:spcPts val="800"/>
                        </a:spcAft>
                      </a:pPr>
                      <a:r>
                        <a:rPr lang="es-MX" sz="1100">
                          <a:effectLst/>
                        </a:rPr>
                        <a:t>Ciudadana (RC)</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nSpc>
                          <a:spcPct val="107000"/>
                        </a:lnSpc>
                        <a:spcAft>
                          <a:spcPts val="800"/>
                        </a:spcAft>
                      </a:pPr>
                      <a:r>
                        <a:rPr lang="es-MX" sz="1100">
                          <a:effectLst/>
                        </a:rPr>
                        <a:t>10. Compras (Cp)</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10.1 – 10.3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886344652"/>
                  </a:ext>
                </a:extLst>
              </a:tr>
              <a:tr h="307313">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100">
                          <a:effectLst/>
                        </a:rPr>
                        <a:t>11. Mecanismos anticorrupción (Ma)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a:effectLst/>
                        </a:rPr>
                        <a:t>11.1 – 11.4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985146458"/>
                  </a:ext>
                </a:extLst>
              </a:tr>
              <a:tr h="149838">
                <a:tc vMerge="1">
                  <a:txBody>
                    <a:bodyPr/>
                    <a:lstStyle/>
                    <a:p>
                      <a:endParaRPr lang="es-MX"/>
                    </a:p>
                  </a:txBody>
                  <a:tcPr/>
                </a:tc>
                <a:tc vMerge="1">
                  <a:txBody>
                    <a:bodyPr/>
                    <a:lstStyle/>
                    <a:p>
                      <a:endParaRPr lang="es-MX"/>
                    </a:p>
                  </a:txBody>
                  <a:tcPr/>
                </a:tc>
                <a:tc gridSpan="2">
                  <a:txBody>
                    <a:bodyPr/>
                    <a:lstStyle/>
                    <a:p>
                      <a:pPr algn="ctr">
                        <a:lnSpc>
                          <a:spcPct val="107000"/>
                        </a:lnSpc>
                        <a:spcAft>
                          <a:spcPts val="800"/>
                        </a:spcAft>
                      </a:pPr>
                      <a:r>
                        <a:rPr lang="es-MX" sz="1100">
                          <a:effectLst/>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hMerge="1">
                  <a:txBody>
                    <a:bodyPr/>
                    <a:lstStyle/>
                    <a:p>
                      <a:endParaRPr lang="es-MX"/>
                    </a:p>
                  </a:txBody>
                  <a:tcPr/>
                </a:tc>
                <a:tc>
                  <a:txBody>
                    <a:bodyPr/>
                    <a:lstStyle/>
                    <a:p>
                      <a:pPr algn="ctr">
                        <a:lnSpc>
                          <a:spcPct val="107000"/>
                        </a:lnSpc>
                        <a:spcAft>
                          <a:spcPts val="800"/>
                        </a:spcAft>
                      </a:pPr>
                      <a:r>
                        <a:rPr lang="es-MX" sz="1100" dirty="0">
                          <a:effectLst/>
                        </a:rPr>
                        <a:t>16</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4280746474"/>
                  </a:ext>
                </a:extLst>
              </a:tr>
              <a:tr h="149838">
                <a:tc gridSpan="3">
                  <a:txBody>
                    <a:bodyPr/>
                    <a:lstStyle/>
                    <a:p>
                      <a:pPr algn="ctr">
                        <a:lnSpc>
                          <a:spcPct val="107000"/>
                        </a:lnSpc>
                        <a:spcAft>
                          <a:spcPts val="800"/>
                        </a:spcAft>
                      </a:pPr>
                      <a:r>
                        <a:rPr lang="es-MX" sz="1100">
                          <a:effectLst/>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hMerge="1">
                  <a:txBody>
                    <a:bodyPr/>
                    <a:lstStyle/>
                    <a:p>
                      <a:endParaRPr lang="es-MX"/>
                    </a:p>
                  </a:txBody>
                  <a:tcPr/>
                </a:tc>
                <a:tc hMerge="1">
                  <a:txBody>
                    <a:bodyPr/>
                    <a:lstStyle/>
                    <a:p>
                      <a:endParaRPr lang="es-MX"/>
                    </a:p>
                  </a:txBody>
                  <a:tcPr/>
                </a:tc>
                <a:tc>
                  <a:txBody>
                    <a:bodyPr/>
                    <a:lstStyle/>
                    <a:p>
                      <a:pPr algn="ctr">
                        <a:lnSpc>
                          <a:spcPct val="107000"/>
                        </a:lnSpc>
                        <a:spcAft>
                          <a:spcPts val="80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tc>
                  <a:txBody>
                    <a:bodyPr/>
                    <a:lstStyle/>
                    <a:p>
                      <a:pPr algn="ctr">
                        <a:lnSpc>
                          <a:spcPct val="107000"/>
                        </a:lnSpc>
                        <a:spcAft>
                          <a:spcPts val="800"/>
                        </a:spcAft>
                      </a:pPr>
                      <a:r>
                        <a:rPr lang="es-MX" sz="1100" dirty="0">
                          <a:effectLst/>
                        </a:rPr>
                        <a:t>42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31" marR="52531" marT="0" marB="0" anchor="ctr"/>
                </a:tc>
                <a:extLst>
                  <a:ext uri="{0D108BD9-81ED-4DB2-BD59-A6C34878D82A}">
                    <a16:rowId xmlns:a16="http://schemas.microsoft.com/office/drawing/2014/main" val="2344359873"/>
                  </a:ext>
                </a:extLst>
              </a:tr>
            </a:tbl>
          </a:graphicData>
        </a:graphic>
      </p:graphicFrame>
    </p:spTree>
    <p:extLst>
      <p:ext uri="{BB962C8B-B14F-4D97-AF65-F5344CB8AC3E}">
        <p14:creationId xmlns:p14="http://schemas.microsoft.com/office/powerpoint/2010/main" val="36838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701E7-831E-6640-8DEA-8EE6D7994F6C}"/>
              </a:ext>
            </a:extLst>
          </p:cNvPr>
          <p:cNvSpPr>
            <a:spLocks noGrp="1"/>
          </p:cNvSpPr>
          <p:nvPr>
            <p:ph type="title"/>
          </p:nvPr>
        </p:nvSpPr>
        <p:spPr>
          <a:xfrm>
            <a:off x="1780581" y="226515"/>
            <a:ext cx="8630838" cy="505005"/>
          </a:xfrm>
        </p:spPr>
        <p:txBody>
          <a:bodyPr>
            <a:normAutofit/>
          </a:bodyPr>
          <a:lstStyle/>
          <a:p>
            <a:pPr algn="ctr">
              <a:lnSpc>
                <a:spcPct val="107000"/>
              </a:lnSpc>
              <a:spcAft>
                <a:spcPts val="800"/>
              </a:spcAft>
            </a:pPr>
            <a:r>
              <a:rPr lang="es-MX" sz="2000" dirty="0">
                <a:solidFill>
                  <a:schemeClr val="tx1"/>
                </a:solidFill>
                <a:effectLst/>
                <a:ea typeface="Calibri" panose="020F0502020204030204" pitchFamily="34" charset="0"/>
                <a:cs typeface="Calibri" panose="020F0502020204030204" pitchFamily="34" charset="0"/>
              </a:rPr>
              <a:t>125 sujetos obligados ingresaron al levantamiento. </a:t>
            </a:r>
            <a:endParaRPr lang="es-MX" sz="2000" dirty="0">
              <a:solidFill>
                <a:schemeClr val="tx1"/>
              </a:solidFill>
            </a:endParaRPr>
          </a:p>
        </p:txBody>
      </p:sp>
      <p:graphicFrame>
        <p:nvGraphicFramePr>
          <p:cNvPr id="4" name="Tabla 3">
            <a:extLst>
              <a:ext uri="{FF2B5EF4-FFF2-40B4-BE49-F238E27FC236}">
                <a16:creationId xmlns:a16="http://schemas.microsoft.com/office/drawing/2014/main" id="{22E615E4-6FAB-134B-E527-2A8E9038A9D5}"/>
              </a:ext>
            </a:extLst>
          </p:cNvPr>
          <p:cNvGraphicFramePr>
            <a:graphicFrameLocks noGrp="1"/>
          </p:cNvGraphicFramePr>
          <p:nvPr>
            <p:extLst>
              <p:ext uri="{D42A27DB-BD31-4B8C-83A1-F6EECF244321}">
                <p14:modId xmlns:p14="http://schemas.microsoft.com/office/powerpoint/2010/main" val="1471256013"/>
              </p:ext>
            </p:extLst>
          </p:nvPr>
        </p:nvGraphicFramePr>
        <p:xfrm>
          <a:off x="562665" y="991247"/>
          <a:ext cx="11066670" cy="5640238"/>
        </p:xfrm>
        <a:graphic>
          <a:graphicData uri="http://schemas.openxmlformats.org/drawingml/2006/table">
            <a:tbl>
              <a:tblPr firstRow="1" firstCol="1" bandRow="1">
                <a:tableStyleId>{93296810-A885-4BE3-A3E7-6D5BEEA58F35}</a:tableStyleId>
              </a:tblPr>
              <a:tblGrid>
                <a:gridCol w="1771493">
                  <a:extLst>
                    <a:ext uri="{9D8B030D-6E8A-4147-A177-3AD203B41FA5}">
                      <a16:colId xmlns:a16="http://schemas.microsoft.com/office/drawing/2014/main" val="4030450619"/>
                    </a:ext>
                  </a:extLst>
                </a:gridCol>
                <a:gridCol w="1388850">
                  <a:extLst>
                    <a:ext uri="{9D8B030D-6E8A-4147-A177-3AD203B41FA5}">
                      <a16:colId xmlns:a16="http://schemas.microsoft.com/office/drawing/2014/main" val="1378301036"/>
                    </a:ext>
                  </a:extLst>
                </a:gridCol>
                <a:gridCol w="7158435">
                  <a:extLst>
                    <a:ext uri="{9D8B030D-6E8A-4147-A177-3AD203B41FA5}">
                      <a16:colId xmlns:a16="http://schemas.microsoft.com/office/drawing/2014/main" val="3524718422"/>
                    </a:ext>
                  </a:extLst>
                </a:gridCol>
                <a:gridCol w="747892">
                  <a:extLst>
                    <a:ext uri="{9D8B030D-6E8A-4147-A177-3AD203B41FA5}">
                      <a16:colId xmlns:a16="http://schemas.microsoft.com/office/drawing/2014/main" val="2469866942"/>
                    </a:ext>
                  </a:extLst>
                </a:gridCol>
              </a:tblGrid>
              <a:tr h="440264">
                <a:tc>
                  <a:txBody>
                    <a:bodyPr/>
                    <a:lstStyle/>
                    <a:p>
                      <a:pPr algn="ctr">
                        <a:lnSpc>
                          <a:spcPct val="107000"/>
                        </a:lnSpc>
                        <a:spcAft>
                          <a:spcPts val="800"/>
                        </a:spcAft>
                      </a:pPr>
                      <a:r>
                        <a:rPr lang="es-MX" sz="1200" dirty="0">
                          <a:effectLst/>
                        </a:rPr>
                        <a:t>Perspectiva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gn="ctr">
                        <a:lnSpc>
                          <a:spcPct val="107000"/>
                        </a:lnSpc>
                        <a:spcAft>
                          <a:spcPts val="800"/>
                        </a:spcAft>
                      </a:pPr>
                      <a:r>
                        <a:rPr lang="es-MX" sz="1200">
                          <a:effectLst/>
                        </a:rPr>
                        <a:t>Subíndice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gn="ctr">
                        <a:lnSpc>
                          <a:spcPct val="107000"/>
                        </a:lnSpc>
                        <a:spcAft>
                          <a:spcPts val="800"/>
                        </a:spcAft>
                      </a:pPr>
                      <a:r>
                        <a:rPr lang="es-MX" sz="1200">
                          <a:effectLst/>
                        </a:rPr>
                        <a:t>Indicadores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gn="ctr">
                        <a:lnSpc>
                          <a:spcPct val="107000"/>
                        </a:lnSpc>
                        <a:spcAft>
                          <a:spcPts val="800"/>
                        </a:spcAft>
                      </a:pPr>
                      <a:r>
                        <a:rPr lang="es-MX" sz="1200">
                          <a:effectLst/>
                        </a:rPr>
                        <a:t>Número de variables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extLst>
                  <a:ext uri="{0D108BD9-81ED-4DB2-BD59-A6C34878D82A}">
                    <a16:rowId xmlns:a16="http://schemas.microsoft.com/office/drawing/2014/main" val="633675767"/>
                  </a:ext>
                </a:extLst>
              </a:tr>
              <a:tr h="588244">
                <a:tc rowSpan="10">
                  <a:txBody>
                    <a:bodyPr/>
                    <a:lstStyle/>
                    <a:p>
                      <a:pPr>
                        <a:lnSpc>
                          <a:spcPct val="107000"/>
                        </a:lnSpc>
                        <a:spcAft>
                          <a:spcPts val="800"/>
                        </a:spcAft>
                      </a:pPr>
                      <a:r>
                        <a:rPr lang="es-MX" sz="1200">
                          <a:effectLst/>
                        </a:rPr>
                        <a:t>Perspectiva Gubernamental</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rowSpan="5">
                  <a:txBody>
                    <a:bodyPr/>
                    <a:lstStyle/>
                    <a:p>
                      <a:pPr>
                        <a:lnSpc>
                          <a:spcPct val="107000"/>
                        </a:lnSpc>
                        <a:spcAft>
                          <a:spcPts val="800"/>
                        </a:spcAft>
                      </a:pPr>
                      <a:r>
                        <a:rPr lang="es-MX" sz="1200" dirty="0">
                          <a:effectLst/>
                        </a:rPr>
                        <a:t>1. Transparencia jurisdiccional (TJ)</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nSpc>
                          <a:spcPct val="107000"/>
                        </a:lnSpc>
                        <a:spcAft>
                          <a:spcPts val="800"/>
                        </a:spcAft>
                      </a:pPr>
                      <a:r>
                        <a:rPr lang="es-MX" sz="1200">
                          <a:effectLst/>
                        </a:rPr>
                        <a:t>1.1. Publicación de las tesis y ejecutorias publicadas en el Semanario Judicial de la Federación o en la Gaceta respectiva de cada tribunal administrativo, incluyendo, tesis jurisprudenciales y aisladas (fr. I del art. 73 de la LGTAIP).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rowSpan="5">
                  <a:txBody>
                    <a:bodyPr/>
                    <a:lstStyle/>
                    <a:p>
                      <a:pPr algn="ctr">
                        <a:lnSpc>
                          <a:spcPct val="107000"/>
                        </a:lnSpc>
                        <a:spcAft>
                          <a:spcPts val="800"/>
                        </a:spcAft>
                      </a:pPr>
                      <a:r>
                        <a:rPr lang="es-MX" sz="1200" dirty="0">
                          <a:effectLst/>
                        </a:rPr>
                        <a:t>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extLst>
                  <a:ext uri="{0D108BD9-81ED-4DB2-BD59-A6C34878D82A}">
                    <a16:rowId xmlns:a16="http://schemas.microsoft.com/office/drawing/2014/main" val="3039960239"/>
                  </a:ext>
                </a:extLst>
              </a:tr>
              <a:tr h="292285">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1.2. Publicación de las versiones estenográficas de las sesiones públicas (fr. III del art. 73 de la LGTAIP).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2259700395"/>
                  </a:ext>
                </a:extLst>
              </a:tr>
              <a:tr h="440264">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1.3. Publicación de información relacionada con los procesos por medio de los cuales fueron designados los jueces y magistrados (fr. IV del art. 73 de la LGTAIP.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2998189022"/>
                  </a:ext>
                </a:extLst>
              </a:tr>
              <a:tr h="218295">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1.4. Publicación de la lista de acuerdos diaria (fr. V del art. 73 de la LGTAIP).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2430036535"/>
                  </a:ext>
                </a:extLst>
              </a:tr>
              <a:tr h="366274">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1.5. Publicación de todas las obligaciones específicas para el sujeto obligado dispuestas en la LGTAIP o en otras leyes aplicables.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3876920550"/>
                  </a:ext>
                </a:extLst>
              </a:tr>
              <a:tr h="218295">
                <a:tc vMerge="1">
                  <a:txBody>
                    <a:bodyPr/>
                    <a:lstStyle/>
                    <a:p>
                      <a:endParaRPr lang="es-MX"/>
                    </a:p>
                  </a:txBody>
                  <a:tcPr/>
                </a:tc>
                <a:tc rowSpan="5">
                  <a:txBody>
                    <a:bodyPr/>
                    <a:lstStyle/>
                    <a:p>
                      <a:pPr>
                        <a:lnSpc>
                          <a:spcPct val="107000"/>
                        </a:lnSpc>
                        <a:spcAft>
                          <a:spcPts val="800"/>
                        </a:spcAft>
                      </a:pPr>
                      <a:r>
                        <a:rPr lang="es-MX" sz="1200" dirty="0">
                          <a:effectLst/>
                        </a:rPr>
                        <a:t>2. Apertura del proceso de justicia (TPJ)</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nSpc>
                          <a:spcPct val="107000"/>
                        </a:lnSpc>
                        <a:spcAft>
                          <a:spcPts val="800"/>
                        </a:spcAft>
                      </a:pPr>
                      <a:r>
                        <a:rPr lang="es-MX" sz="1200">
                          <a:effectLst/>
                        </a:rPr>
                        <a:t>2.1. Publicación del listado de sesiones del órgano jurisdiccional.</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rowSpan="5">
                  <a:txBody>
                    <a:bodyPr/>
                    <a:lstStyle/>
                    <a:p>
                      <a:pPr algn="ctr">
                        <a:lnSpc>
                          <a:spcPct val="107000"/>
                        </a:lnSpc>
                        <a:spcAft>
                          <a:spcPts val="800"/>
                        </a:spcAft>
                      </a:pPr>
                      <a:r>
                        <a:rPr lang="es-MX" sz="1200">
                          <a:effectLst/>
                        </a:rPr>
                        <a:t>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extLst>
                  <a:ext uri="{0D108BD9-81ED-4DB2-BD59-A6C34878D82A}">
                    <a16:rowId xmlns:a16="http://schemas.microsoft.com/office/drawing/2014/main" val="682998456"/>
                  </a:ext>
                </a:extLst>
              </a:tr>
              <a:tr h="292285">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2.2. Publicación del listado de asuntos que se tratarán en cada una de las sesiones jurisdiccionales (orden del día).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3272443797"/>
                  </a:ext>
                </a:extLst>
              </a:tr>
              <a:tr h="366274">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2.3. Transparencia y difusión de todas las etapas del proceso de designación de las personas titulares de las instituciones del ecosistema de justicia.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3977968090"/>
                  </a:ext>
                </a:extLst>
              </a:tr>
              <a:tr h="366274">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2.4. Publicación de audiencias y sesiones jurisdiccionales (transmisión en vivo, videos, grabaciones de audio y versiones estenográficas).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2243636421"/>
                  </a:ext>
                </a:extLst>
              </a:tr>
              <a:tr h="402646">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2.5. Uso de criterios de accesibilidad en la publicación de sentencias definitivas, laudos o resoluciones que ponen fin al juicio dictados por tribunales judiciales, administrativos o del trabajo.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3521174774"/>
                  </a:ext>
                </a:extLst>
              </a:tr>
              <a:tr h="366274">
                <a:tc rowSpan="3">
                  <a:txBody>
                    <a:bodyPr/>
                    <a:lstStyle/>
                    <a:p>
                      <a:pPr>
                        <a:lnSpc>
                          <a:spcPct val="107000"/>
                        </a:lnSpc>
                        <a:spcAft>
                          <a:spcPts val="800"/>
                        </a:spcAft>
                      </a:pPr>
                      <a:r>
                        <a:rPr lang="es-MX" sz="1200">
                          <a:effectLst/>
                        </a:rPr>
                        <a:t>Perspectiva Ciudadana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rowSpan="3">
                  <a:txBody>
                    <a:bodyPr/>
                    <a:lstStyle/>
                    <a:p>
                      <a:pPr>
                        <a:lnSpc>
                          <a:spcPct val="107000"/>
                        </a:lnSpc>
                        <a:spcAft>
                          <a:spcPts val="800"/>
                        </a:spcAft>
                      </a:pPr>
                      <a:r>
                        <a:rPr lang="es-MX" sz="1200" dirty="0">
                          <a:effectLst/>
                        </a:rPr>
                        <a:t>3. Vínculos con sociedad civil (VSC)</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nSpc>
                          <a:spcPct val="107000"/>
                        </a:lnSpc>
                        <a:spcAft>
                          <a:spcPts val="800"/>
                        </a:spcAft>
                      </a:pPr>
                      <a:r>
                        <a:rPr lang="es-MX" sz="1200">
                          <a:effectLst/>
                        </a:rPr>
                        <a:t>3.1. Publicación de criterios para el uso de la figura de amicus curiae u otros mecanismos equivalentes para allegarse información.</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rowSpan="3">
                  <a:txBody>
                    <a:bodyPr/>
                    <a:lstStyle/>
                    <a:p>
                      <a:pPr algn="ctr">
                        <a:lnSpc>
                          <a:spcPct val="107000"/>
                        </a:lnSpc>
                        <a:spcAft>
                          <a:spcPts val="800"/>
                        </a:spcAft>
                      </a:pPr>
                      <a:r>
                        <a:rPr lang="es-MX" sz="1200">
                          <a:effectLst/>
                        </a:rPr>
                        <a:t>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extLst>
                  <a:ext uri="{0D108BD9-81ED-4DB2-BD59-A6C34878D82A}">
                    <a16:rowId xmlns:a16="http://schemas.microsoft.com/office/drawing/2014/main" val="2849250336"/>
                  </a:ext>
                </a:extLst>
              </a:tr>
              <a:tr h="292285">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3.2. Publicación de evidencia del uso de la figura de amicus curiae u otros mecanismos equivalentes para allegarse información.</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2921374096"/>
                  </a:ext>
                </a:extLst>
              </a:tr>
              <a:tr h="514253">
                <a:tc vMerge="1">
                  <a:txBody>
                    <a:bodyPr/>
                    <a:lstStyle/>
                    <a:p>
                      <a:endParaRPr lang="es-MX"/>
                    </a:p>
                  </a:txBody>
                  <a:tcPr/>
                </a:tc>
                <a:tc vMerge="1">
                  <a:txBody>
                    <a:bodyPr/>
                    <a:lstStyle/>
                    <a:p>
                      <a:endParaRPr lang="es-MX"/>
                    </a:p>
                  </a:txBody>
                  <a:tcPr/>
                </a:tc>
                <a:tc>
                  <a:txBody>
                    <a:bodyPr/>
                    <a:lstStyle/>
                    <a:p>
                      <a:pPr>
                        <a:lnSpc>
                          <a:spcPct val="107000"/>
                        </a:lnSpc>
                        <a:spcAft>
                          <a:spcPts val="800"/>
                        </a:spcAft>
                      </a:pPr>
                      <a:r>
                        <a:rPr lang="es-MX" sz="1200">
                          <a:effectLst/>
                        </a:rPr>
                        <a:t>3.3. Existencia de canales de interlocución con organizaciones de la sociedad civil o sociedad civil en general para optimizar la publicación de las sentencias definitivas, laudos o resoluciones que ponen fin al juicio.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vMerge="1">
                  <a:txBody>
                    <a:bodyPr/>
                    <a:lstStyle/>
                    <a:p>
                      <a:endParaRPr lang="es-MX"/>
                    </a:p>
                  </a:txBody>
                  <a:tcPr/>
                </a:tc>
                <a:extLst>
                  <a:ext uri="{0D108BD9-81ED-4DB2-BD59-A6C34878D82A}">
                    <a16:rowId xmlns:a16="http://schemas.microsoft.com/office/drawing/2014/main" val="559592811"/>
                  </a:ext>
                </a:extLst>
              </a:tr>
              <a:tr h="100609">
                <a:tc>
                  <a:txBody>
                    <a:bodyPr/>
                    <a:lstStyle/>
                    <a:p>
                      <a:pPr>
                        <a:lnSpc>
                          <a:spcPct val="107000"/>
                        </a:lnSpc>
                        <a:spcAft>
                          <a:spcPts val="800"/>
                        </a:spcAft>
                      </a:pPr>
                      <a:r>
                        <a:rPr lang="es-MX" sz="1200">
                          <a:effectLst/>
                        </a:rPr>
                        <a:t>TOTAL</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nSpc>
                          <a:spcPct val="107000"/>
                        </a:lnSpc>
                        <a:spcAft>
                          <a:spcPts val="8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nSpc>
                          <a:spcPct val="107000"/>
                        </a:lnSpc>
                        <a:spcAft>
                          <a:spcPts val="8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tc>
                  <a:txBody>
                    <a:bodyPr/>
                    <a:lstStyle/>
                    <a:p>
                      <a:pPr algn="ctr">
                        <a:lnSpc>
                          <a:spcPct val="107000"/>
                        </a:lnSpc>
                        <a:spcAft>
                          <a:spcPts val="800"/>
                        </a:spcAft>
                      </a:pPr>
                      <a:r>
                        <a:rPr lang="es-MX" sz="1200" dirty="0">
                          <a:effectLst/>
                        </a:rPr>
                        <a:t>13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25" marR="33025" marT="0" marB="0"/>
                </a:tc>
                <a:extLst>
                  <a:ext uri="{0D108BD9-81ED-4DB2-BD59-A6C34878D82A}">
                    <a16:rowId xmlns:a16="http://schemas.microsoft.com/office/drawing/2014/main" val="2474426482"/>
                  </a:ext>
                </a:extLst>
              </a:tr>
            </a:tbl>
          </a:graphicData>
        </a:graphic>
      </p:graphicFrame>
    </p:spTree>
    <p:extLst>
      <p:ext uri="{BB962C8B-B14F-4D97-AF65-F5344CB8AC3E}">
        <p14:creationId xmlns:p14="http://schemas.microsoft.com/office/powerpoint/2010/main" val="1634607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B7C2FE2-91DA-EE41-AC61-159D8BE214E3}"/>
              </a:ext>
            </a:extLst>
          </p:cNvPr>
          <p:cNvSpPr>
            <a:spLocks noGrp="1"/>
          </p:cNvSpPr>
          <p:nvPr>
            <p:ph idx="1"/>
          </p:nvPr>
        </p:nvSpPr>
        <p:spPr>
          <a:xfrm>
            <a:off x="571500" y="2015732"/>
            <a:ext cx="10927079" cy="4037749"/>
          </a:xfrm>
        </p:spPr>
        <p:txBody>
          <a:bodyPr>
            <a:normAutofit lnSpcReduction="10000"/>
          </a:bodyPr>
          <a:lstStyle/>
          <a:p>
            <a:pPr algn="just"/>
            <a:r>
              <a:rPr lang="es-MX" sz="2400" dirty="0"/>
              <a:t>Definición de alcances del concepto “ecosistema de justicia”. </a:t>
            </a:r>
          </a:p>
          <a:p>
            <a:pPr algn="just"/>
            <a:r>
              <a:rPr lang="es-MX" sz="2400" dirty="0"/>
              <a:t>Instancias de aplicación de normas e interpretación. Impartición de justicia, imposición de multas/sanciones, regulación municipal. </a:t>
            </a:r>
          </a:p>
          <a:p>
            <a:pPr algn="just"/>
            <a:r>
              <a:rPr lang="es-MX" sz="2400" dirty="0"/>
              <a:t>Cumplimiento de los básicos de la apertura relacionada con la justicia. </a:t>
            </a:r>
          </a:p>
          <a:p>
            <a:pPr algn="just"/>
            <a:r>
              <a:rPr lang="es-MX" sz="2400" dirty="0"/>
              <a:t>Participación de los gobiernos estatales en los esfuerzos de apertura, organización y gestión de información relacionada con el ecosistema. </a:t>
            </a:r>
          </a:p>
          <a:p>
            <a:pPr algn="just"/>
            <a:r>
              <a:rPr lang="es-MX" sz="2400" dirty="0"/>
              <a:t>Esquema de seguimiento de la información sobre procesos de castigo/sanción e interpretación y garantía de derechos. </a:t>
            </a:r>
          </a:p>
        </p:txBody>
      </p:sp>
      <p:sp>
        <p:nvSpPr>
          <p:cNvPr id="6" name="Título 1">
            <a:extLst>
              <a:ext uri="{FF2B5EF4-FFF2-40B4-BE49-F238E27FC236}">
                <a16:creationId xmlns:a16="http://schemas.microsoft.com/office/drawing/2014/main" id="{CC79DB12-5036-5817-E3F8-2955811B91F9}"/>
              </a:ext>
            </a:extLst>
          </p:cNvPr>
          <p:cNvSpPr txBox="1">
            <a:spLocks/>
          </p:cNvSpPr>
          <p:nvPr/>
        </p:nvSpPr>
        <p:spPr>
          <a:xfrm>
            <a:off x="1233401" y="636879"/>
            <a:ext cx="10036579"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dirty="0"/>
              <a:t>Desafíos a nivel subnacional</a:t>
            </a:r>
          </a:p>
        </p:txBody>
      </p:sp>
    </p:spTree>
    <p:extLst>
      <p:ext uri="{BB962C8B-B14F-4D97-AF65-F5344CB8AC3E}">
        <p14:creationId xmlns:p14="http://schemas.microsoft.com/office/powerpoint/2010/main" val="44852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6B5D6-C96E-4D40-AC91-024FD88D6B25}"/>
              </a:ext>
            </a:extLst>
          </p:cNvPr>
          <p:cNvSpPr>
            <a:spLocks noGrp="1"/>
          </p:cNvSpPr>
          <p:nvPr>
            <p:ph type="title"/>
          </p:nvPr>
        </p:nvSpPr>
        <p:spPr/>
        <p:txBody>
          <a:bodyPr/>
          <a:lstStyle/>
          <a:p>
            <a:r>
              <a:rPr lang="es-MX" dirty="0"/>
              <a:t>Objetivo</a:t>
            </a:r>
          </a:p>
        </p:txBody>
      </p:sp>
      <p:sp>
        <p:nvSpPr>
          <p:cNvPr id="3" name="Marcador de contenido 2">
            <a:extLst>
              <a:ext uri="{FF2B5EF4-FFF2-40B4-BE49-F238E27FC236}">
                <a16:creationId xmlns:a16="http://schemas.microsoft.com/office/drawing/2014/main" id="{05B9E756-AF94-164A-A85F-DCE50470AA10}"/>
              </a:ext>
            </a:extLst>
          </p:cNvPr>
          <p:cNvSpPr>
            <a:spLocks noGrp="1"/>
          </p:cNvSpPr>
          <p:nvPr>
            <p:ph idx="1"/>
          </p:nvPr>
        </p:nvSpPr>
        <p:spPr>
          <a:xfrm>
            <a:off x="1451579" y="1853754"/>
            <a:ext cx="9603275" cy="4069968"/>
          </a:xfrm>
        </p:spPr>
        <p:txBody>
          <a:bodyPr>
            <a:normAutofit fontScale="85000" lnSpcReduction="20000"/>
          </a:bodyPr>
          <a:lstStyle/>
          <a:p>
            <a:pPr algn="just"/>
            <a:r>
              <a:rPr lang="es-MX" dirty="0"/>
              <a:t>Por su naturaleza especializada y por su forma de designación, las instituciones de justicia suelen trabajar ”a puertas cerradas”</a:t>
            </a:r>
          </a:p>
          <a:p>
            <a:pPr algn="just"/>
            <a:r>
              <a:rPr lang="es-MX" dirty="0"/>
              <a:t>El WJP aliado del IIRCCC ha trabajado de manera consistente con la medición y promoción del Estado de derecho en el mundo y en México.</a:t>
            </a:r>
          </a:p>
          <a:p>
            <a:pPr algn="just"/>
            <a:r>
              <a:rPr lang="es-MX" dirty="0"/>
              <a:t>Hasta ahora no se ha medido de manera consistente el nivel de apertura de las instituciones encargadas de impartir y garantizar acceso a la justicia.  Por ello, el WJP+INAI+IIRCCC se dieron a esta tarea</a:t>
            </a:r>
          </a:p>
          <a:p>
            <a:pPr algn="just"/>
            <a:r>
              <a:rPr lang="es-MX" dirty="0"/>
              <a:t>La Métrica de Justicia Abierta (MJA) es un ejercicio de medición que tiene como objetivo ofrecer una radiografía del estado de apertura que guardan las instituciones y servicios encargados de la procuración, impartición y administración de justicia en México, es decir, el “ecosistema de justicia”. Sus resultados se presentarán a principios del 2023.</a:t>
            </a:r>
          </a:p>
          <a:p>
            <a:pPr algn="just"/>
            <a:r>
              <a:rPr lang="es-MX" dirty="0"/>
              <a:t>La primera edición del Métrica constituye un esfuerzo académico </a:t>
            </a:r>
            <a:r>
              <a:rPr lang="es-MX" b="1" dirty="0"/>
              <a:t>complementario</a:t>
            </a:r>
            <a:r>
              <a:rPr lang="es-MX" dirty="0"/>
              <a:t> a la tercera edición de la Métrica de Gobierno Abierto que desde su primera edición, en 2017, realiza el Centro de Investigación y Docencia Económicas (CIDE) de la mano del INAI.</a:t>
            </a:r>
          </a:p>
          <a:p>
            <a:pPr marL="0" indent="0">
              <a:buNone/>
            </a:pPr>
            <a:endParaRPr lang="es-MX" dirty="0"/>
          </a:p>
        </p:txBody>
      </p:sp>
      <p:pic>
        <p:nvPicPr>
          <p:cNvPr id="1026" name="Picture 2" descr="Mazo del juez. martillo para jueces para la adjudicación de sentencias y  proyectos de ley, con soporte de madera. concepto de ley y justicia.  martillo de subasta de madera | Vector Premium">
            <a:extLst>
              <a:ext uri="{FF2B5EF4-FFF2-40B4-BE49-F238E27FC236}">
                <a16:creationId xmlns:a16="http://schemas.microsoft.com/office/drawing/2014/main" id="{9C985943-73A3-B047-879A-2BCF850BB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583" y="543339"/>
            <a:ext cx="1686271" cy="112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69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50D5E-1AA0-B04F-9462-142419300B98}"/>
              </a:ext>
            </a:extLst>
          </p:cNvPr>
          <p:cNvSpPr>
            <a:spLocks noGrp="1"/>
          </p:cNvSpPr>
          <p:nvPr>
            <p:ph type="title"/>
          </p:nvPr>
        </p:nvSpPr>
        <p:spPr/>
        <p:txBody>
          <a:bodyPr/>
          <a:lstStyle/>
          <a:p>
            <a:r>
              <a:rPr lang="es-MX" dirty="0"/>
              <a:t>¿Qué es justicia abierta?</a:t>
            </a:r>
          </a:p>
        </p:txBody>
      </p:sp>
      <p:sp>
        <p:nvSpPr>
          <p:cNvPr id="3" name="Marcador de contenido 2">
            <a:extLst>
              <a:ext uri="{FF2B5EF4-FFF2-40B4-BE49-F238E27FC236}">
                <a16:creationId xmlns:a16="http://schemas.microsoft.com/office/drawing/2014/main" id="{99F6593B-5EE4-9A49-BC3A-472D758CDA02}"/>
              </a:ext>
            </a:extLst>
          </p:cNvPr>
          <p:cNvSpPr>
            <a:spLocks noGrp="1"/>
          </p:cNvSpPr>
          <p:nvPr>
            <p:ph idx="1"/>
          </p:nvPr>
        </p:nvSpPr>
        <p:spPr/>
        <p:txBody>
          <a:bodyPr>
            <a:normAutofit fontScale="92500" lnSpcReduction="10000"/>
          </a:bodyPr>
          <a:lstStyle/>
          <a:p>
            <a:pPr marL="0" indent="0" algn="l">
              <a:buNone/>
            </a:pPr>
            <a:r>
              <a:rPr lang="es-MX" dirty="0">
                <a:solidFill>
                  <a:srgbClr val="222222"/>
                </a:solidFill>
                <a:latin typeface="Arial" panose="020B0604020202020204" pitchFamily="34" charset="0"/>
              </a:rPr>
              <a:t> El </a:t>
            </a:r>
            <a:r>
              <a:rPr lang="es-MX" b="0" i="0" dirty="0">
                <a:solidFill>
                  <a:srgbClr val="222222"/>
                </a:solidFill>
                <a:effectLst/>
                <a:latin typeface="Arial" panose="020B0604020202020204" pitchFamily="34" charset="0"/>
              </a:rPr>
              <a:t>WJP-IIRCCC-INAI ha trabajado en la definición de justicia abierta a partir de tres premisas:</a:t>
            </a:r>
          </a:p>
          <a:p>
            <a:pPr marL="742950" lvl="1" indent="-285750" algn="l">
              <a:buFont typeface="+mj-lt"/>
              <a:buAutoNum type="alphaLcPeriod"/>
            </a:pPr>
            <a:r>
              <a:rPr lang="es-MX" dirty="0">
                <a:solidFill>
                  <a:srgbClr val="222222"/>
                </a:solidFill>
                <a:latin typeface="Arial" panose="020B0604020202020204" pitchFamily="34" charset="0"/>
              </a:rPr>
              <a:t>L</a:t>
            </a:r>
            <a:r>
              <a:rPr lang="es-MX" b="0" i="0" dirty="0">
                <a:solidFill>
                  <a:srgbClr val="222222"/>
                </a:solidFill>
                <a:effectLst/>
                <a:latin typeface="Arial" panose="020B0604020202020204" pitchFamily="34" charset="0"/>
              </a:rPr>
              <a:t>a justicia debe ser un resultado agregado y sistémico que deriva de: normas, procesos, actores y recursos. </a:t>
            </a:r>
          </a:p>
          <a:p>
            <a:pPr marL="742950" lvl="1" indent="-285750" algn="l">
              <a:buFont typeface="+mj-lt"/>
              <a:buAutoNum type="alphaLcPeriod"/>
            </a:pPr>
            <a:r>
              <a:rPr lang="es-MX" b="0" i="0" dirty="0">
                <a:solidFill>
                  <a:srgbClr val="222222"/>
                </a:solidFill>
                <a:effectLst/>
                <a:latin typeface="Arial" panose="020B0604020202020204" pitchFamily="34" charset="0"/>
              </a:rPr>
              <a:t>El propósito principal de la JA </a:t>
            </a:r>
            <a:r>
              <a:rPr lang="es-MX" b="1" i="0" dirty="0">
                <a:solidFill>
                  <a:srgbClr val="222222"/>
                </a:solidFill>
                <a:effectLst/>
                <a:latin typeface="Arial" panose="020B0604020202020204" pitchFamily="34" charset="0"/>
              </a:rPr>
              <a:t>es la centralidad de las personas</a:t>
            </a:r>
            <a:r>
              <a:rPr lang="es-MX" b="0" i="0" dirty="0">
                <a:solidFill>
                  <a:srgbClr val="222222"/>
                </a:solidFill>
                <a:effectLst/>
                <a:latin typeface="Arial" panose="020B0604020202020204" pitchFamily="34" charset="0"/>
              </a:rPr>
              <a:t>, no de las instituciones. Por lo tanto, la oferta de los servicios de justicia y los procesos internos, bajo un modelo de justicia abierta, están orientados a atender las necesidades de las personas.</a:t>
            </a:r>
          </a:p>
          <a:p>
            <a:pPr marL="742950" lvl="1" indent="-285750" algn="l">
              <a:buFont typeface="+mj-lt"/>
              <a:buAutoNum type="alphaLcPeriod"/>
            </a:pPr>
            <a:r>
              <a:rPr lang="es-MX" b="0" i="0" dirty="0">
                <a:solidFill>
                  <a:srgbClr val="222222"/>
                </a:solidFill>
                <a:effectLst/>
                <a:latin typeface="Arial" panose="020B0604020202020204" pitchFamily="34" charset="0"/>
              </a:rPr>
              <a:t>La </a:t>
            </a:r>
            <a:r>
              <a:rPr lang="es-MX" b="1" i="0" dirty="0">
                <a:solidFill>
                  <a:srgbClr val="222222"/>
                </a:solidFill>
                <a:effectLst/>
                <a:latin typeface="Arial" panose="020B0604020202020204" pitchFamily="34" charset="0"/>
              </a:rPr>
              <a:t>justicia abierta</a:t>
            </a:r>
            <a:r>
              <a:rPr lang="es-MX" b="0" i="0" dirty="0">
                <a:solidFill>
                  <a:srgbClr val="222222"/>
                </a:solidFill>
                <a:effectLst/>
                <a:latin typeface="Arial" panose="020B0604020202020204" pitchFamily="34" charset="0"/>
              </a:rPr>
              <a:t> trasciende a la impartición de justicia pues involucra a muchas otras funciones. Por ende, aplica al ecosistema de justicia.</a:t>
            </a:r>
            <a:br>
              <a:rPr lang="es-MX" b="0" i="0" dirty="0">
                <a:solidFill>
                  <a:srgbClr val="222222"/>
                </a:solidFill>
                <a:effectLst/>
                <a:latin typeface="Arial" panose="020B0604020202020204" pitchFamily="34" charset="0"/>
              </a:rPr>
            </a:br>
            <a:endParaRPr lang="es-MX" b="0" i="0" dirty="0">
              <a:solidFill>
                <a:srgbClr val="222222"/>
              </a:solidFill>
              <a:effectLst/>
              <a:latin typeface="Arial" panose="020B0604020202020204" pitchFamily="34" charset="0"/>
            </a:endParaRPr>
          </a:p>
          <a:p>
            <a:endParaRPr lang="es-MX" dirty="0"/>
          </a:p>
        </p:txBody>
      </p:sp>
    </p:spTree>
    <p:extLst>
      <p:ext uri="{BB962C8B-B14F-4D97-AF65-F5344CB8AC3E}">
        <p14:creationId xmlns:p14="http://schemas.microsoft.com/office/powerpoint/2010/main" val="110641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43E08-C5D7-3640-A44F-BE14AC986ADB}"/>
              </a:ext>
            </a:extLst>
          </p:cNvPr>
          <p:cNvSpPr>
            <a:spLocks noGrp="1"/>
          </p:cNvSpPr>
          <p:nvPr>
            <p:ph type="title"/>
          </p:nvPr>
        </p:nvSpPr>
        <p:spPr/>
        <p:txBody>
          <a:bodyPr/>
          <a:lstStyle/>
          <a:p>
            <a:r>
              <a:rPr lang="es-MX" dirty="0"/>
              <a:t>¿Qué es Justicia Abierta?</a:t>
            </a:r>
          </a:p>
        </p:txBody>
      </p:sp>
      <p:sp>
        <p:nvSpPr>
          <p:cNvPr id="3" name="Marcador de contenido 2">
            <a:extLst>
              <a:ext uri="{FF2B5EF4-FFF2-40B4-BE49-F238E27FC236}">
                <a16:creationId xmlns:a16="http://schemas.microsoft.com/office/drawing/2014/main" id="{C28FC419-0F5E-8B45-B36E-99C3B6EF2FBF}"/>
              </a:ext>
            </a:extLst>
          </p:cNvPr>
          <p:cNvSpPr>
            <a:spLocks noGrp="1"/>
          </p:cNvSpPr>
          <p:nvPr>
            <p:ph idx="1"/>
          </p:nvPr>
        </p:nvSpPr>
        <p:spPr>
          <a:xfrm>
            <a:off x="1451579" y="2015732"/>
            <a:ext cx="9603275" cy="4037749"/>
          </a:xfrm>
        </p:spPr>
        <p:txBody>
          <a:bodyPr>
            <a:normAutofit/>
          </a:bodyPr>
          <a:lstStyle/>
          <a:p>
            <a:pPr algn="just"/>
            <a:r>
              <a:rPr lang="es-MX" dirty="0"/>
              <a:t>La aproximación de la MJA se basa en una noción amplia de Justicia Abierta, se trata  de la adaptación de los principios de Gobierno Abierto al ecosistema de justicia en su conjunto.  Medir la apertura de las instituciones de Justicia a la ciudadanía implica considerar cuatro dimensiones: </a:t>
            </a:r>
          </a:p>
          <a:p>
            <a:pPr marL="857250" lvl="2" indent="0">
              <a:buNone/>
            </a:pPr>
            <a:r>
              <a:rPr lang="es-MX" sz="2400" dirty="0"/>
              <a:t>i) Transparencia, </a:t>
            </a:r>
          </a:p>
          <a:p>
            <a:pPr marL="857250" lvl="2" indent="0">
              <a:buNone/>
            </a:pPr>
            <a:r>
              <a:rPr lang="es-MX" sz="2400" dirty="0"/>
              <a:t>ii) Participación Ciudadana, </a:t>
            </a:r>
          </a:p>
          <a:p>
            <a:pPr marL="857250" lvl="2" indent="0">
              <a:buNone/>
            </a:pPr>
            <a:r>
              <a:rPr lang="es-MX" sz="2400" dirty="0"/>
              <a:t>iii) Colaboración, y </a:t>
            </a:r>
          </a:p>
          <a:p>
            <a:pPr marL="857250" lvl="2" indent="0">
              <a:buNone/>
            </a:pPr>
            <a:r>
              <a:rPr lang="es-MX" sz="2400" dirty="0"/>
              <a:t>iv) Rendición de Cuentas.</a:t>
            </a:r>
            <a:endParaRPr lang="es-MX" dirty="0"/>
          </a:p>
        </p:txBody>
      </p:sp>
    </p:spTree>
    <p:extLst>
      <p:ext uri="{BB962C8B-B14F-4D97-AF65-F5344CB8AC3E}">
        <p14:creationId xmlns:p14="http://schemas.microsoft.com/office/powerpoint/2010/main" val="1635719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73632-9F88-A244-BF37-792DE3EE679E}"/>
              </a:ext>
            </a:extLst>
          </p:cNvPr>
          <p:cNvSpPr>
            <a:spLocks noGrp="1"/>
          </p:cNvSpPr>
          <p:nvPr>
            <p:ph type="title"/>
          </p:nvPr>
        </p:nvSpPr>
        <p:spPr/>
        <p:txBody>
          <a:bodyPr/>
          <a:lstStyle/>
          <a:p>
            <a:r>
              <a:rPr lang="es-MX" dirty="0"/>
              <a:t>Trabajo previo-colaborativo</a:t>
            </a:r>
          </a:p>
        </p:txBody>
      </p:sp>
      <p:sp>
        <p:nvSpPr>
          <p:cNvPr id="3" name="Marcador de contenido 2">
            <a:extLst>
              <a:ext uri="{FF2B5EF4-FFF2-40B4-BE49-F238E27FC236}">
                <a16:creationId xmlns:a16="http://schemas.microsoft.com/office/drawing/2014/main" id="{A65BFC95-C3EE-8548-AB70-8D6D94EDF14D}"/>
              </a:ext>
            </a:extLst>
          </p:cNvPr>
          <p:cNvSpPr>
            <a:spLocks noGrp="1"/>
          </p:cNvSpPr>
          <p:nvPr>
            <p:ph idx="1"/>
          </p:nvPr>
        </p:nvSpPr>
        <p:spPr>
          <a:xfrm>
            <a:off x="1451579" y="1853755"/>
            <a:ext cx="9603275" cy="4199726"/>
          </a:xfrm>
        </p:spPr>
        <p:txBody>
          <a:bodyPr>
            <a:normAutofit fontScale="92500"/>
          </a:bodyPr>
          <a:lstStyle/>
          <a:p>
            <a:pPr marL="0" indent="0" algn="l">
              <a:buNone/>
            </a:pPr>
            <a:r>
              <a:rPr lang="es-MX" b="0" i="0" dirty="0">
                <a:solidFill>
                  <a:srgbClr val="222222"/>
                </a:solidFill>
                <a:effectLst/>
                <a:latin typeface="Arial" panose="020B0604020202020204" pitchFamily="34" charset="0"/>
              </a:rPr>
              <a:t>Previo al trabajo de recolección de información, hubo trabajo importante de conceptualización en 2021:</a:t>
            </a:r>
          </a:p>
          <a:p>
            <a:pPr marL="742950" lvl="1" indent="-285750" algn="l">
              <a:buFont typeface="+mj-lt"/>
              <a:buAutoNum type="alphaLcPeriod"/>
            </a:pPr>
            <a:r>
              <a:rPr lang="es-MX" b="0" i="0" dirty="0">
                <a:solidFill>
                  <a:srgbClr val="222222"/>
                </a:solidFill>
                <a:effectLst/>
                <a:latin typeface="Arial" panose="020B0604020202020204" pitchFamily="34" charset="0"/>
              </a:rPr>
              <a:t> El primer paso fue la </a:t>
            </a:r>
            <a:r>
              <a:rPr lang="es-MX" b="1" i="0" dirty="0">
                <a:solidFill>
                  <a:srgbClr val="222222"/>
                </a:solidFill>
                <a:effectLst/>
                <a:latin typeface="Arial" panose="020B0604020202020204" pitchFamily="34" charset="0"/>
              </a:rPr>
              <a:t>creación del documento conceptual </a:t>
            </a:r>
            <a:r>
              <a:rPr lang="es-MX" b="0" i="0" dirty="0">
                <a:solidFill>
                  <a:srgbClr val="222222"/>
                </a:solidFill>
                <a:effectLst/>
                <a:latin typeface="Arial" panose="020B0604020202020204" pitchFamily="34" charset="0"/>
              </a:rPr>
              <a:t>a partir del intercambio de ideas con personas académicas en justicia abierta de la Academia Interamericana de Derechos Humanos de Coahuila.</a:t>
            </a:r>
          </a:p>
          <a:p>
            <a:pPr marL="742950" lvl="1" indent="-285750" algn="l">
              <a:buFont typeface="+mj-lt"/>
              <a:buAutoNum type="alphaLcPeriod"/>
            </a:pPr>
            <a:r>
              <a:rPr lang="es-MX" b="0" i="0" dirty="0">
                <a:solidFill>
                  <a:srgbClr val="222222"/>
                </a:solidFill>
                <a:effectLst/>
                <a:latin typeface="Arial" panose="020B0604020202020204" pitchFamily="34" charset="0"/>
              </a:rPr>
              <a:t>El segundo paso fue la </a:t>
            </a:r>
            <a:r>
              <a:rPr lang="es-MX" b="1" i="0" dirty="0">
                <a:solidFill>
                  <a:srgbClr val="222222"/>
                </a:solidFill>
                <a:effectLst/>
                <a:latin typeface="Arial" panose="020B0604020202020204" pitchFamily="34" charset="0"/>
              </a:rPr>
              <a:t>realización de seis mesas de discusión y co-creación </a:t>
            </a:r>
            <a:r>
              <a:rPr lang="es-MX" b="0" i="0" dirty="0">
                <a:solidFill>
                  <a:srgbClr val="222222"/>
                </a:solidFill>
                <a:effectLst/>
                <a:latin typeface="Arial" panose="020B0604020202020204" pitchFamily="34" charset="0"/>
              </a:rPr>
              <a:t>con: (i) órganos locales de transparencia, (ii) organizaciones de la sociedad civil, (iii) abogadas y abogados, (iv) academia, (v) órganos jurisdiccionales y (vi) fiscalías. </a:t>
            </a:r>
          </a:p>
          <a:p>
            <a:pPr marL="457200" lvl="1" indent="0" algn="l">
              <a:buNone/>
            </a:pPr>
            <a:r>
              <a:rPr lang="es-MX" b="0" i="0" dirty="0">
                <a:solidFill>
                  <a:srgbClr val="222222"/>
                </a:solidFill>
                <a:effectLst/>
                <a:latin typeface="Arial" panose="020B0604020202020204" pitchFamily="34" charset="0"/>
              </a:rPr>
              <a:t>Estas mesas se discutieron conceptualizaciones de la justicia abierta y distintas estrategias para medir sus componentes, a través de una primera propuesta de variables, índices y dimensiones. Este proceso, además de buscar robustecer la propuesta de variables que evolucionó también buscaba integrar a esta diversidad de actores en el proceso. </a:t>
            </a:r>
          </a:p>
          <a:p>
            <a:endParaRPr lang="es-MX" dirty="0"/>
          </a:p>
        </p:txBody>
      </p:sp>
    </p:spTree>
    <p:extLst>
      <p:ext uri="{BB962C8B-B14F-4D97-AF65-F5344CB8AC3E}">
        <p14:creationId xmlns:p14="http://schemas.microsoft.com/office/powerpoint/2010/main" val="412091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386452-DFA2-6E40-84E6-9E5398930812}"/>
              </a:ext>
            </a:extLst>
          </p:cNvPr>
          <p:cNvSpPr>
            <a:spLocks noGrp="1"/>
          </p:cNvSpPr>
          <p:nvPr>
            <p:ph type="title"/>
          </p:nvPr>
        </p:nvSpPr>
        <p:spPr/>
        <p:txBody>
          <a:bodyPr/>
          <a:lstStyle/>
          <a:p>
            <a:r>
              <a:rPr lang="es-MX" dirty="0"/>
              <a:t>Preguntas de investigación por dimensión</a:t>
            </a:r>
          </a:p>
        </p:txBody>
      </p:sp>
      <p:graphicFrame>
        <p:nvGraphicFramePr>
          <p:cNvPr id="4" name="Marcador de contenido 3">
            <a:extLst>
              <a:ext uri="{FF2B5EF4-FFF2-40B4-BE49-F238E27FC236}">
                <a16:creationId xmlns:a16="http://schemas.microsoft.com/office/drawing/2014/main" id="{A8993CA9-A867-F948-B2BF-7C11DAE0A701}"/>
              </a:ext>
            </a:extLst>
          </p:cNvPr>
          <p:cNvGraphicFramePr>
            <a:graphicFrameLocks noGrp="1"/>
          </p:cNvGraphicFramePr>
          <p:nvPr>
            <p:ph idx="1"/>
            <p:extLst>
              <p:ext uri="{D42A27DB-BD31-4B8C-83A1-F6EECF244321}">
                <p14:modId xmlns:p14="http://schemas.microsoft.com/office/powerpoint/2010/main" val="2331024160"/>
              </p:ext>
            </p:extLst>
          </p:nvPr>
        </p:nvGraphicFramePr>
        <p:xfrm>
          <a:off x="1451579" y="1670705"/>
          <a:ext cx="9603276" cy="4343702"/>
        </p:xfrm>
        <a:graphic>
          <a:graphicData uri="http://schemas.openxmlformats.org/drawingml/2006/table">
            <a:tbl>
              <a:tblPr/>
              <a:tblGrid>
                <a:gridCol w="1657418">
                  <a:extLst>
                    <a:ext uri="{9D8B030D-6E8A-4147-A177-3AD203B41FA5}">
                      <a16:colId xmlns:a16="http://schemas.microsoft.com/office/drawing/2014/main" val="1269968105"/>
                    </a:ext>
                  </a:extLst>
                </a:gridCol>
                <a:gridCol w="2274533">
                  <a:extLst>
                    <a:ext uri="{9D8B030D-6E8A-4147-A177-3AD203B41FA5}">
                      <a16:colId xmlns:a16="http://schemas.microsoft.com/office/drawing/2014/main" val="1900428666"/>
                    </a:ext>
                  </a:extLst>
                </a:gridCol>
                <a:gridCol w="1739018">
                  <a:extLst>
                    <a:ext uri="{9D8B030D-6E8A-4147-A177-3AD203B41FA5}">
                      <a16:colId xmlns:a16="http://schemas.microsoft.com/office/drawing/2014/main" val="2866169565"/>
                    </a:ext>
                  </a:extLst>
                </a:gridCol>
                <a:gridCol w="1901156">
                  <a:extLst>
                    <a:ext uri="{9D8B030D-6E8A-4147-A177-3AD203B41FA5}">
                      <a16:colId xmlns:a16="http://schemas.microsoft.com/office/drawing/2014/main" val="4291168026"/>
                    </a:ext>
                  </a:extLst>
                </a:gridCol>
                <a:gridCol w="2031151">
                  <a:extLst>
                    <a:ext uri="{9D8B030D-6E8A-4147-A177-3AD203B41FA5}">
                      <a16:colId xmlns:a16="http://schemas.microsoft.com/office/drawing/2014/main" val="2180128284"/>
                    </a:ext>
                  </a:extLst>
                </a:gridCol>
              </a:tblGrid>
              <a:tr h="1051342">
                <a:tc>
                  <a:txBody>
                    <a:bodyPr/>
                    <a:lstStyle/>
                    <a:p>
                      <a:pPr fontAlgn="t"/>
                      <a:br>
                        <a:rPr lang="es-MX" sz="3200" dirty="0">
                          <a:effectLst/>
                        </a:rPr>
                      </a:br>
                      <a:endParaRPr lang="es-MX" sz="3200" dirty="0">
                        <a:effectLst/>
                      </a:endParaRPr>
                    </a:p>
                  </a:txBody>
                  <a:tcPr marL="61964" marR="61964" marT="61964" marB="61964">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s-MX" sz="1400" b="1" i="1" u="none" strike="noStrike" dirty="0">
                          <a:solidFill>
                            <a:srgbClr val="000000"/>
                          </a:solidFill>
                          <a:effectLst/>
                          <a:latin typeface="Calibri" panose="020F0502020204030204" pitchFamily="34" charset="0"/>
                        </a:rPr>
                        <a:t>Transparencia </a:t>
                      </a:r>
                      <a:endParaRPr lang="es-MX" sz="3200" dirty="0">
                        <a:effectLst/>
                      </a:endParaRPr>
                    </a:p>
                  </a:txBody>
                  <a:tcPr marL="61964" marR="61964" marT="61964" marB="61964">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s-MX" sz="1400" b="1" i="1" u="none" strike="noStrike" dirty="0">
                          <a:solidFill>
                            <a:srgbClr val="000000"/>
                          </a:solidFill>
                          <a:effectLst/>
                          <a:latin typeface="Calibri" panose="020F0502020204030204" pitchFamily="34" charset="0"/>
                        </a:rPr>
                        <a:t>Participación ciudadana </a:t>
                      </a:r>
                      <a:endParaRPr lang="es-MX" sz="3200" dirty="0">
                        <a:effectLst/>
                      </a:endParaRPr>
                    </a:p>
                  </a:txBody>
                  <a:tcPr marL="61964" marR="61964" marT="61964" marB="61964">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s-MX" sz="1400" b="1" i="1" u="none" strike="noStrike" dirty="0">
                          <a:solidFill>
                            <a:srgbClr val="000000"/>
                          </a:solidFill>
                          <a:effectLst/>
                          <a:latin typeface="Calibri" panose="020F0502020204030204" pitchFamily="34" charset="0"/>
                        </a:rPr>
                        <a:t>Colaboración</a:t>
                      </a:r>
                      <a:endParaRPr lang="es-MX" sz="3200" dirty="0">
                        <a:effectLst/>
                      </a:endParaRPr>
                    </a:p>
                  </a:txBody>
                  <a:tcPr marL="61964" marR="61964" marT="61964" marB="61964">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s-MX" sz="1400" b="1" i="1" u="none" strike="noStrike">
                          <a:solidFill>
                            <a:srgbClr val="000000"/>
                          </a:solidFill>
                          <a:effectLst/>
                          <a:latin typeface="Calibri" panose="020F0502020204030204" pitchFamily="34" charset="0"/>
                        </a:rPr>
                        <a:t>Rendición de cuentas</a:t>
                      </a:r>
                      <a:endParaRPr lang="es-MX" sz="3200">
                        <a:effectLst/>
                      </a:endParaRPr>
                    </a:p>
                  </a:txBody>
                  <a:tcPr marL="61964" marR="61964" marT="61964" marB="61964">
                    <a:lnL>
                      <a:noFill/>
                    </a:lnL>
                    <a:lnR>
                      <a:noFill/>
                    </a:lnR>
                    <a:lnT>
                      <a:noFill/>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947033375"/>
                  </a:ext>
                </a:extLst>
              </a:tr>
              <a:tr h="1483741">
                <a:tc>
                  <a:txBody>
                    <a:bodyPr/>
                    <a:lstStyle/>
                    <a:p>
                      <a:pPr rtl="0" fontAlgn="t">
                        <a:spcBef>
                          <a:spcPts val="0"/>
                        </a:spcBef>
                        <a:spcAft>
                          <a:spcPts val="800"/>
                        </a:spcAft>
                      </a:pPr>
                      <a:r>
                        <a:rPr lang="es-MX" sz="1400" b="1" i="1" u="none" strike="noStrike">
                          <a:solidFill>
                            <a:srgbClr val="000000"/>
                          </a:solidFill>
                          <a:effectLst/>
                          <a:latin typeface="Calibri" panose="020F0502020204030204" pitchFamily="34" charset="0"/>
                        </a:rPr>
                        <a:t>Perspectiva gubernamental</a:t>
                      </a:r>
                      <a:endParaRPr lang="es-MX" sz="3200">
                        <a:effectLst/>
                      </a:endParaRPr>
                    </a:p>
                  </a:txBody>
                  <a:tcPr marL="61964" marR="61964" marT="61964" marB="61964">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FFFFF"/>
                    </a:solidFill>
                  </a:tcPr>
                </a:tc>
                <a:tc>
                  <a:txBody>
                    <a:bodyPr/>
                    <a:lstStyle/>
                    <a:p>
                      <a:pPr rtl="0" fontAlgn="t">
                        <a:spcBef>
                          <a:spcPts val="0"/>
                        </a:spcBef>
                        <a:spcAft>
                          <a:spcPts val="800"/>
                        </a:spcAft>
                      </a:pPr>
                      <a:r>
                        <a:rPr lang="es-MX" sz="1400" b="0" i="0" u="none" strike="noStrike" dirty="0">
                          <a:solidFill>
                            <a:srgbClr val="000000"/>
                          </a:solidFill>
                          <a:effectLst/>
                          <a:latin typeface="Calibri" panose="020F0502020204030204" pitchFamily="34" charset="0"/>
                        </a:rPr>
                        <a:t>¿Las instituciones que imparten justicia hacen pública la información relativa a sus decisiones y acciones? ¿En qué medida lo hace?</a:t>
                      </a:r>
                      <a:endParaRPr lang="es-MX" sz="3200" dirty="0">
                        <a:effectLst/>
                      </a:endParaRPr>
                    </a:p>
                  </a:txBody>
                  <a:tcPr marL="61964" marR="61964" marT="61964" marB="61964">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rtl="0" fontAlgn="t">
                        <a:spcBef>
                          <a:spcPts val="0"/>
                        </a:spcBef>
                        <a:spcAft>
                          <a:spcPts val="800"/>
                        </a:spcAft>
                      </a:pPr>
                      <a:r>
                        <a:rPr lang="es-MX" sz="1400" b="0" i="0" u="none" strike="noStrike">
                          <a:solidFill>
                            <a:srgbClr val="000000"/>
                          </a:solidFill>
                          <a:effectLst/>
                          <a:latin typeface="Calibri" panose="020F0502020204030204" pitchFamily="34" charset="0"/>
                        </a:rPr>
                        <a:t>¿Mediante qué mecanismos pueden participar e implicarse las personas con las instituciones de justicia?</a:t>
                      </a:r>
                      <a:endParaRPr lang="es-MX" sz="3200">
                        <a:effectLst/>
                      </a:endParaRPr>
                    </a:p>
                  </a:txBody>
                  <a:tcPr marL="61964" marR="61964" marT="61964" marB="61964">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rtl="0" fontAlgn="t">
                        <a:spcBef>
                          <a:spcPts val="0"/>
                        </a:spcBef>
                        <a:spcAft>
                          <a:spcPts val="800"/>
                        </a:spcAft>
                      </a:pPr>
                      <a:r>
                        <a:rPr lang="es-MX" sz="1400" b="0" i="0" u="none" strike="noStrike" dirty="0">
                          <a:solidFill>
                            <a:srgbClr val="000000"/>
                          </a:solidFill>
                          <a:effectLst/>
                          <a:latin typeface="Calibri" panose="020F0502020204030204" pitchFamily="34" charset="0"/>
                        </a:rPr>
                        <a:t>¿Mediante qué formas pueden incidir las personas en las acciones de las instituciones de justicia?</a:t>
                      </a:r>
                      <a:endParaRPr lang="es-MX" sz="3200" dirty="0">
                        <a:effectLst/>
                      </a:endParaRPr>
                    </a:p>
                  </a:txBody>
                  <a:tcPr marL="61964" marR="61964" marT="61964" marB="61964">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rtl="0" fontAlgn="t">
                        <a:spcBef>
                          <a:spcPts val="0"/>
                        </a:spcBef>
                        <a:spcAft>
                          <a:spcPts val="800"/>
                        </a:spcAft>
                      </a:pPr>
                      <a:r>
                        <a:rPr lang="es-MX" sz="1400" b="0" i="0" u="none" strike="noStrike" dirty="0">
                          <a:solidFill>
                            <a:srgbClr val="000000"/>
                          </a:solidFill>
                          <a:effectLst/>
                          <a:latin typeface="Calibri" panose="020F0502020204030204" pitchFamily="34" charset="0"/>
                        </a:rPr>
                        <a:t>¿Con qué mecanismos cuentan las personas para verificar el cumplimiento del mandato o controlar los excesos e ilegalidades de las autoridades?</a:t>
                      </a:r>
                      <a:endParaRPr lang="es-MX" sz="3200" dirty="0">
                        <a:effectLst/>
                      </a:endParaRPr>
                    </a:p>
                  </a:txBody>
                  <a:tcPr marL="61964" marR="61964" marT="61964" marB="61964">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273194315"/>
                  </a:ext>
                </a:extLst>
              </a:tr>
              <a:tr h="1760673">
                <a:tc>
                  <a:txBody>
                    <a:bodyPr/>
                    <a:lstStyle/>
                    <a:p>
                      <a:pPr rtl="0" fontAlgn="t">
                        <a:spcBef>
                          <a:spcPts val="0"/>
                        </a:spcBef>
                        <a:spcAft>
                          <a:spcPts val="800"/>
                        </a:spcAft>
                      </a:pPr>
                      <a:r>
                        <a:rPr lang="es-MX" sz="1400" b="1" i="1" u="none" strike="noStrike">
                          <a:solidFill>
                            <a:srgbClr val="000000"/>
                          </a:solidFill>
                          <a:effectLst/>
                          <a:latin typeface="Calibri" panose="020F0502020204030204" pitchFamily="34" charset="0"/>
                        </a:rPr>
                        <a:t>Perspectiva ciudadana </a:t>
                      </a:r>
                      <a:endParaRPr lang="es-MX" sz="3200">
                        <a:effectLst/>
                      </a:endParaRPr>
                    </a:p>
                  </a:txBody>
                  <a:tcPr marL="61964" marR="61964" marT="61964" marB="61964">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marL="0" algn="just" rtl="0" fontAlgn="t">
                        <a:spcBef>
                          <a:spcPts val="0"/>
                        </a:spcBef>
                        <a:spcAft>
                          <a:spcPts val="0"/>
                        </a:spcAft>
                      </a:pPr>
                      <a:r>
                        <a:rPr lang="es-MX" sz="1400" b="0" i="0" u="none" strike="noStrike" dirty="0">
                          <a:solidFill>
                            <a:srgbClr val="000000"/>
                          </a:solidFill>
                          <a:effectLst/>
                          <a:latin typeface="Calibri" panose="020F0502020204030204" pitchFamily="34" charset="0"/>
                        </a:rPr>
                        <a:t>¿Qué tan factible es que una</a:t>
                      </a:r>
                      <a:r>
                        <a:rPr lang="es-MX" sz="3200" b="0" i="0" u="none" strike="noStrike" dirty="0">
                          <a:solidFill>
                            <a:schemeClr val="tx1"/>
                          </a:solidFill>
                          <a:effectLst/>
                          <a:latin typeface="+mn-lt"/>
                        </a:rPr>
                        <a:t> </a:t>
                      </a:r>
                      <a:r>
                        <a:rPr lang="es-MX" sz="1400" b="0" i="0" u="none" strike="noStrike" dirty="0">
                          <a:solidFill>
                            <a:srgbClr val="000000"/>
                          </a:solidFill>
                          <a:effectLst/>
                          <a:latin typeface="Calibri" panose="020F0502020204030204" pitchFamily="34" charset="0"/>
                        </a:rPr>
                        <a:t>persona obtenga información</a:t>
                      </a:r>
                      <a:endParaRPr lang="es-MX" sz="3200" dirty="0">
                        <a:effectLst/>
                      </a:endParaRPr>
                    </a:p>
                    <a:p>
                      <a:pPr marL="0" algn="just" rtl="0" fontAlgn="t">
                        <a:spcBef>
                          <a:spcPts val="0"/>
                        </a:spcBef>
                        <a:spcAft>
                          <a:spcPts val="0"/>
                        </a:spcAft>
                      </a:pPr>
                      <a:r>
                        <a:rPr lang="es-MX" sz="1400" b="0" i="0" u="none" strike="noStrike" dirty="0">
                          <a:solidFill>
                            <a:srgbClr val="000000"/>
                          </a:solidFill>
                          <a:effectLst/>
                          <a:latin typeface="Calibri" panose="020F0502020204030204" pitchFamily="34" charset="0"/>
                        </a:rPr>
                        <a:t>oportuna y relevante para tomar</a:t>
                      </a:r>
                      <a:r>
                        <a:rPr lang="es-MX" sz="3200" b="0" i="0" u="none" strike="noStrike" dirty="0">
                          <a:solidFill>
                            <a:schemeClr val="tx1"/>
                          </a:solidFill>
                          <a:effectLst/>
                          <a:latin typeface="+mn-lt"/>
                        </a:rPr>
                        <a:t> </a:t>
                      </a:r>
                      <a:r>
                        <a:rPr lang="es-MX" sz="1400" b="0" i="0" u="none" strike="noStrike" dirty="0">
                          <a:solidFill>
                            <a:srgbClr val="000000"/>
                          </a:solidFill>
                          <a:effectLst/>
                          <a:latin typeface="Calibri" panose="020F0502020204030204" pitchFamily="34" charset="0"/>
                        </a:rPr>
                        <a:t>decisiones?</a:t>
                      </a:r>
                      <a:endParaRPr lang="es-MX" sz="3200" dirty="0">
                        <a:effectLst/>
                      </a:endParaRPr>
                    </a:p>
                  </a:txBody>
                  <a:tcPr marL="61964" marR="61964" marT="61964" marB="61964">
                    <a:lnL w="12700" cap="flat" cmpd="sng" algn="ctr">
                      <a:solidFill>
                        <a:srgbClr val="7F7F7F"/>
                      </a:solidFill>
                      <a:prstDash val="solid"/>
                      <a:round/>
                      <a:headEnd type="none" w="med" len="med"/>
                      <a:tailEnd type="none" w="med" len="med"/>
                    </a:lnL>
                    <a:lnR>
                      <a:noFill/>
                    </a:lnR>
                    <a:lnT>
                      <a:noFill/>
                    </a:lnT>
                    <a:lnB>
                      <a:noFill/>
                    </a:lnB>
                  </a:tcPr>
                </a:tc>
                <a:tc>
                  <a:txBody>
                    <a:bodyPr/>
                    <a:lstStyle/>
                    <a:p>
                      <a:pPr rtl="0" fontAlgn="t">
                        <a:spcBef>
                          <a:spcPts val="0"/>
                        </a:spcBef>
                        <a:spcAft>
                          <a:spcPts val="800"/>
                        </a:spcAft>
                      </a:pPr>
                      <a:r>
                        <a:rPr lang="es-MX" sz="1400" b="0" i="0" u="none" strike="noStrike">
                          <a:solidFill>
                            <a:srgbClr val="000000"/>
                          </a:solidFill>
                          <a:effectLst/>
                          <a:latin typeface="Calibri" panose="020F0502020204030204" pitchFamily="34" charset="0"/>
                        </a:rPr>
                        <a:t>¿Qué posibilidad tienen las personas para comunicarse y ser escuchados por parte de las instituciones de justicia?</a:t>
                      </a:r>
                      <a:endParaRPr lang="es-MX" sz="3200">
                        <a:effectLst/>
                      </a:endParaRPr>
                    </a:p>
                  </a:txBody>
                  <a:tcPr marL="61964" marR="61964" marT="61964" marB="61964">
                    <a:lnL>
                      <a:noFill/>
                    </a:lnL>
                    <a:lnR>
                      <a:noFill/>
                    </a:lnR>
                    <a:lnT>
                      <a:noFill/>
                    </a:lnT>
                    <a:lnB>
                      <a:noFill/>
                    </a:lnB>
                  </a:tcPr>
                </a:tc>
                <a:tc>
                  <a:txBody>
                    <a:bodyPr/>
                    <a:lstStyle/>
                    <a:p>
                      <a:pPr rtl="0" fontAlgn="t">
                        <a:spcBef>
                          <a:spcPts val="0"/>
                        </a:spcBef>
                        <a:spcAft>
                          <a:spcPts val="800"/>
                        </a:spcAft>
                      </a:pPr>
                      <a:r>
                        <a:rPr lang="es-MX" sz="1400" b="0" i="0" u="none" strike="noStrike">
                          <a:solidFill>
                            <a:srgbClr val="000000"/>
                          </a:solidFill>
                          <a:effectLst/>
                          <a:latin typeface="Calibri" panose="020F0502020204030204" pitchFamily="34" charset="0"/>
                        </a:rPr>
                        <a:t>¿Qué posibilidad tienen las personas para activar un mecanismo que les permita incidir en las decisiones públicas?</a:t>
                      </a:r>
                      <a:endParaRPr lang="es-MX" sz="3200">
                        <a:effectLst/>
                      </a:endParaRPr>
                    </a:p>
                  </a:txBody>
                  <a:tcPr marL="61964" marR="61964" marT="61964" marB="61964">
                    <a:lnL>
                      <a:noFill/>
                    </a:lnL>
                    <a:lnR>
                      <a:noFill/>
                    </a:lnR>
                    <a:lnT>
                      <a:noFill/>
                    </a:lnT>
                    <a:lnB>
                      <a:noFill/>
                    </a:lnB>
                  </a:tcPr>
                </a:tc>
                <a:tc>
                  <a:txBody>
                    <a:bodyPr/>
                    <a:lstStyle/>
                    <a:p>
                      <a:pPr rtl="0" fontAlgn="t">
                        <a:spcBef>
                          <a:spcPts val="0"/>
                        </a:spcBef>
                        <a:spcAft>
                          <a:spcPts val="800"/>
                        </a:spcAft>
                      </a:pPr>
                      <a:r>
                        <a:rPr lang="es-MX" sz="1400" b="0" i="0" u="none" strike="noStrike" dirty="0">
                          <a:solidFill>
                            <a:srgbClr val="000000"/>
                          </a:solidFill>
                          <a:effectLst/>
                          <a:latin typeface="Calibri" panose="020F0502020204030204" pitchFamily="34" charset="0"/>
                        </a:rPr>
                        <a:t>¿Qué posibilidad tienen las personas para activar un mecanismo que les permita controlar los excesos  y posibles ilegalidades de las autoridades?</a:t>
                      </a:r>
                      <a:endParaRPr lang="es-MX" sz="3200" dirty="0">
                        <a:effectLst/>
                      </a:endParaRPr>
                    </a:p>
                  </a:txBody>
                  <a:tcPr marL="61964" marR="61964" marT="61964" marB="61964">
                    <a:lnL>
                      <a:noFill/>
                    </a:lnL>
                    <a:lnR>
                      <a:noFill/>
                    </a:lnR>
                    <a:lnT>
                      <a:noFill/>
                    </a:lnT>
                    <a:lnB>
                      <a:noFill/>
                    </a:lnB>
                  </a:tcPr>
                </a:tc>
                <a:extLst>
                  <a:ext uri="{0D108BD9-81ED-4DB2-BD59-A6C34878D82A}">
                    <a16:rowId xmlns:a16="http://schemas.microsoft.com/office/drawing/2014/main" val="1951246216"/>
                  </a:ext>
                </a:extLst>
              </a:tr>
            </a:tbl>
          </a:graphicData>
        </a:graphic>
      </p:graphicFrame>
    </p:spTree>
    <p:extLst>
      <p:ext uri="{BB962C8B-B14F-4D97-AF65-F5344CB8AC3E}">
        <p14:creationId xmlns:p14="http://schemas.microsoft.com/office/powerpoint/2010/main" val="72219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69553-2E0A-104B-B3AB-91DFF0591447}"/>
              </a:ext>
            </a:extLst>
          </p:cNvPr>
          <p:cNvSpPr>
            <a:spLocks noGrp="1"/>
          </p:cNvSpPr>
          <p:nvPr>
            <p:ph type="title"/>
          </p:nvPr>
        </p:nvSpPr>
        <p:spPr/>
        <p:txBody>
          <a:bodyPr/>
          <a:lstStyle/>
          <a:p>
            <a:r>
              <a:rPr lang="es-MX" dirty="0"/>
              <a:t>Aproximación específica de Apertura jurisdiccional</a:t>
            </a:r>
          </a:p>
        </p:txBody>
      </p:sp>
      <p:sp>
        <p:nvSpPr>
          <p:cNvPr id="3" name="Marcador de contenido 2">
            <a:extLst>
              <a:ext uri="{FF2B5EF4-FFF2-40B4-BE49-F238E27FC236}">
                <a16:creationId xmlns:a16="http://schemas.microsoft.com/office/drawing/2014/main" id="{FE4483B3-0EA1-D544-9C58-5173ABC02447}"/>
              </a:ext>
            </a:extLst>
          </p:cNvPr>
          <p:cNvSpPr>
            <a:spLocks noGrp="1"/>
          </p:cNvSpPr>
          <p:nvPr>
            <p:ph idx="1"/>
          </p:nvPr>
        </p:nvSpPr>
        <p:spPr/>
        <p:txBody>
          <a:bodyPr/>
          <a:lstStyle/>
          <a:p>
            <a:pPr algn="just"/>
            <a:r>
              <a:rPr lang="es-MX" sz="2800" dirty="0"/>
              <a:t>Además de la ponderación de las dimensiones mencionadas a todo el ecosistema de justicia, de manera complementaria, para examinar lo que ocurre </a:t>
            </a:r>
            <a:r>
              <a:rPr lang="es-MX" sz="2800" b="1" dirty="0"/>
              <a:t>específicamente en la función jurisdiccional,</a:t>
            </a:r>
            <a:r>
              <a:rPr lang="es-MX" sz="2800" dirty="0"/>
              <a:t> se diseñó una aproximación hacia la apertura jurisdiccional en sus dos perspectivas: la gubernamental y la ciudadana. </a:t>
            </a:r>
          </a:p>
          <a:p>
            <a:pPr algn="just"/>
            <a:endParaRPr lang="es-MX" dirty="0"/>
          </a:p>
        </p:txBody>
      </p:sp>
    </p:spTree>
    <p:extLst>
      <p:ext uri="{BB962C8B-B14F-4D97-AF65-F5344CB8AC3E}">
        <p14:creationId xmlns:p14="http://schemas.microsoft.com/office/powerpoint/2010/main" val="42239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62F44-9461-0747-25CB-287A7DE2A2D8}"/>
              </a:ext>
            </a:extLst>
          </p:cNvPr>
          <p:cNvSpPr>
            <a:spLocks noGrp="1"/>
          </p:cNvSpPr>
          <p:nvPr>
            <p:ph type="title"/>
          </p:nvPr>
        </p:nvSpPr>
        <p:spPr>
          <a:xfrm>
            <a:off x="1987826" y="804519"/>
            <a:ext cx="9067028" cy="1049235"/>
          </a:xfrm>
        </p:spPr>
        <p:txBody>
          <a:bodyPr/>
          <a:lstStyle/>
          <a:p>
            <a:r>
              <a:rPr lang="es-MX" dirty="0"/>
              <a:t>Muestra del Ecosistema de Justicia</a:t>
            </a:r>
          </a:p>
        </p:txBody>
      </p:sp>
      <p:sp>
        <p:nvSpPr>
          <p:cNvPr id="3" name="Marcador de contenido 2">
            <a:extLst>
              <a:ext uri="{FF2B5EF4-FFF2-40B4-BE49-F238E27FC236}">
                <a16:creationId xmlns:a16="http://schemas.microsoft.com/office/drawing/2014/main" id="{F775B86E-F34F-4A42-F5AE-3E86820B01FC}"/>
              </a:ext>
            </a:extLst>
          </p:cNvPr>
          <p:cNvSpPr>
            <a:spLocks noGrp="1"/>
          </p:cNvSpPr>
          <p:nvPr>
            <p:ph idx="1"/>
          </p:nvPr>
        </p:nvSpPr>
        <p:spPr>
          <a:xfrm>
            <a:off x="2120348" y="2015732"/>
            <a:ext cx="8934506" cy="3450613"/>
          </a:xfrm>
        </p:spPr>
        <p:txBody>
          <a:bodyPr>
            <a:normAutofit lnSpcReduction="10000"/>
          </a:bodyPr>
          <a:lstStyle/>
          <a:p>
            <a:pPr algn="just"/>
            <a:r>
              <a:rPr lang="es-MX" sz="2400" dirty="0"/>
              <a:t>Existen 389 Sujetos Obligados (SO) registrados ante el </a:t>
            </a:r>
            <a:r>
              <a:rPr lang="es-MX" sz="2400" dirty="0">
                <a:effectLst/>
                <a:ea typeface="Calibri" panose="020F0502020204030204" pitchFamily="34" charset="0"/>
              </a:rPr>
              <a:t>Instituto Nacional de Acceso a la Información</a:t>
            </a:r>
            <a:r>
              <a:rPr lang="es-MX" sz="2400" dirty="0">
                <a:effectLst/>
              </a:rPr>
              <a:t> (</a:t>
            </a:r>
            <a:r>
              <a:rPr lang="es-MX" sz="2400" dirty="0"/>
              <a:t>INAI).</a:t>
            </a:r>
          </a:p>
          <a:p>
            <a:pPr algn="just"/>
            <a:r>
              <a:rPr lang="es-MX" sz="2400" dirty="0"/>
              <a:t>Se analizaron 236.</a:t>
            </a:r>
          </a:p>
          <a:p>
            <a:pPr algn="just"/>
            <a:r>
              <a:rPr lang="es-MX" b="1" dirty="0">
                <a:effectLst/>
                <a:ea typeface="Calibri" panose="020F0502020204030204" pitchFamily="34" charset="0"/>
              </a:rPr>
              <a:t>Ecosistema de justicia:</a:t>
            </a:r>
          </a:p>
          <a:p>
            <a:pPr marL="400050" lvl="1" indent="0" algn="just">
              <a:buNone/>
            </a:pPr>
            <a:r>
              <a:rPr lang="es-MX" sz="2000" dirty="0">
                <a:ea typeface="Calibri" panose="020F0502020204030204" pitchFamily="34" charset="0"/>
              </a:rPr>
              <a:t>Ó</a:t>
            </a:r>
            <a:r>
              <a:rPr lang="es-MX" sz="2000" dirty="0">
                <a:effectLst/>
                <a:ea typeface="Calibri" panose="020F0502020204030204" pitchFamily="34" charset="0"/>
              </a:rPr>
              <a:t>rganos e instituciones que ejercen funciones jurisdiccionales, no jurisdiccionales, de investigación de delitos y administración de sanciones tanto a nivel federal como estatal y que además se encargan de la defensa, la promoción y la protección de los derechos humanos.</a:t>
            </a:r>
          </a:p>
          <a:p>
            <a:endParaRPr lang="es-MX" sz="1800" dirty="0">
              <a:effectLst/>
              <a:latin typeface="Calibri" panose="020F0502020204030204" pitchFamily="34" charset="0"/>
              <a:ea typeface="Calibri" panose="020F0502020204030204" pitchFamily="34" charset="0"/>
            </a:endParaRPr>
          </a:p>
          <a:p>
            <a:pPr marL="0" indent="0">
              <a:buNone/>
            </a:pPr>
            <a:endParaRPr lang="es-MX" dirty="0"/>
          </a:p>
        </p:txBody>
      </p:sp>
      <p:pic>
        <p:nvPicPr>
          <p:cNvPr id="4" name="Imagen 3">
            <a:extLst>
              <a:ext uri="{FF2B5EF4-FFF2-40B4-BE49-F238E27FC236}">
                <a16:creationId xmlns:a16="http://schemas.microsoft.com/office/drawing/2014/main" id="{91733236-4E4A-8141-BAD8-BF4496250786}"/>
              </a:ext>
            </a:extLst>
          </p:cNvPr>
          <p:cNvPicPr>
            <a:picLocks noChangeAspect="1"/>
          </p:cNvPicPr>
          <p:nvPr/>
        </p:nvPicPr>
        <p:blipFill>
          <a:blip r:embed="rId2"/>
          <a:stretch>
            <a:fillRect/>
          </a:stretch>
        </p:blipFill>
        <p:spPr>
          <a:xfrm>
            <a:off x="92765" y="0"/>
            <a:ext cx="1426867" cy="2015732"/>
          </a:xfrm>
          <a:prstGeom prst="rect">
            <a:avLst/>
          </a:prstGeom>
        </p:spPr>
      </p:pic>
    </p:spTree>
    <p:extLst>
      <p:ext uri="{BB962C8B-B14F-4D97-AF65-F5344CB8AC3E}">
        <p14:creationId xmlns:p14="http://schemas.microsoft.com/office/powerpoint/2010/main" val="342669677"/>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{CB27F08E-AB67-A449-984A-9C2B153C262C}tf10001119</Template>
  <TotalTime>8430</TotalTime>
  <Words>2384</Words>
  <Application>Microsoft Macintosh PowerPoint</Application>
  <PresentationFormat>Panorámica</PresentationFormat>
  <Paragraphs>249</Paragraphs>
  <Slides>22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Gill Sans MT</vt:lpstr>
      <vt:lpstr>Wingdings</vt:lpstr>
      <vt:lpstr>Galería</vt:lpstr>
      <vt:lpstr>Apertura a las instituciones de justicia </vt:lpstr>
      <vt:lpstr>Hoja de ruta</vt:lpstr>
      <vt:lpstr>Objetivo</vt:lpstr>
      <vt:lpstr>¿Qué es justicia abierta?</vt:lpstr>
      <vt:lpstr>¿Qué es Justicia Abierta?</vt:lpstr>
      <vt:lpstr>Trabajo previo-colaborativo</vt:lpstr>
      <vt:lpstr>Preguntas de investigación por dimensión</vt:lpstr>
      <vt:lpstr>Aproximación específica de Apertura jurisdiccional</vt:lpstr>
      <vt:lpstr>Muestra del Ecosistema de Justicia</vt:lpstr>
      <vt:lpstr>los Principios de París </vt:lpstr>
      <vt:lpstr>Recolección de Información</vt:lpstr>
      <vt:lpstr>Ejercicio de Pilotaje</vt:lpstr>
      <vt:lpstr>Ajuste metodológico</vt:lpstr>
      <vt:lpstr>Presentación de PowerPoint</vt:lpstr>
      <vt:lpstr>Levantamiento de la información</vt:lpstr>
      <vt:lpstr>aprendizajes de la Métrica de Justicia Abierta (MJA) </vt:lpstr>
      <vt:lpstr>Problemario</vt:lpstr>
      <vt:lpstr>problemario</vt:lpstr>
      <vt:lpstr>Instituciones con funciones jurisdiccionales</vt:lpstr>
      <vt:lpstr>Los porcentajes se calculan sobre 236 sujetos obligados.</vt:lpstr>
      <vt:lpstr>125 sujetos obligados ingresaron al levantamiento.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del Callejo</dc:creator>
  <cp:lastModifiedBy>Maria de Lourdes Morales Canales</cp:lastModifiedBy>
  <cp:revision>69</cp:revision>
  <dcterms:created xsi:type="dcterms:W3CDTF">2022-09-08T23:27:31Z</dcterms:created>
  <dcterms:modified xsi:type="dcterms:W3CDTF">2022-11-25T16:10:47Z</dcterms:modified>
</cp:coreProperties>
</file>